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85" r:id="rId3"/>
    <p:sldId id="283" r:id="rId4"/>
    <p:sldId id="284" r:id="rId5"/>
    <p:sldId id="282" r:id="rId6"/>
    <p:sldId id="287" r:id="rId7"/>
    <p:sldId id="288" r:id="rId8"/>
    <p:sldId id="286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8" r:id="rId18"/>
    <p:sldId id="297" r:id="rId19"/>
    <p:sldId id="299" r:id="rId20"/>
    <p:sldId id="300" r:id="rId21"/>
    <p:sldId id="301" r:id="rId22"/>
    <p:sldId id="302" r:id="rId23"/>
    <p:sldId id="303" r:id="rId24"/>
    <p:sldId id="304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0" r:id="rId38"/>
    <p:sldId id="271" r:id="rId39"/>
    <p:sldId id="272" r:id="rId40"/>
    <p:sldId id="274" r:id="rId41"/>
    <p:sldId id="306" r:id="rId42"/>
    <p:sldId id="305" r:id="rId43"/>
    <p:sldId id="308" r:id="rId44"/>
    <p:sldId id="309" r:id="rId45"/>
    <p:sldId id="311" r:id="rId46"/>
    <p:sldId id="310" r:id="rId47"/>
    <p:sldId id="313" r:id="rId48"/>
    <p:sldId id="314" r:id="rId49"/>
    <p:sldId id="315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8824" autoAdjust="0"/>
    <p:restoredTop sz="86272" autoAdjust="0"/>
  </p:normalViewPr>
  <p:slideViewPr>
    <p:cSldViewPr>
      <p:cViewPr>
        <p:scale>
          <a:sx n="90" d="100"/>
          <a:sy n="90" d="100"/>
        </p:scale>
        <p:origin x="-34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1AEDD-00DA-4F7F-B56E-D9CE92FDF59B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47D68-3E11-47D1-A627-698236891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Self-awareness" TargetMode="External"/><Relationship Id="rId13" Type="http://schemas.openxmlformats.org/officeDocument/2006/relationships/hyperlink" Target="http://en.wikipedia.org/wiki/Starship" TargetMode="External"/><Relationship Id="rId18" Type="http://schemas.openxmlformats.org/officeDocument/2006/relationships/hyperlink" Target="http://en.wikipedia.org/wiki/Data_(Star_Trek)" TargetMode="External"/><Relationship Id="rId3" Type="http://schemas.openxmlformats.org/officeDocument/2006/relationships/hyperlink" Target="http://en.wikipedia.org/wiki/Protocol_(diplomacy)" TargetMode="External"/><Relationship Id="rId7" Type="http://schemas.openxmlformats.org/officeDocument/2006/relationships/hyperlink" Target="http://en.wikipedia.org/wiki/Translation" TargetMode="External"/><Relationship Id="rId12" Type="http://schemas.openxmlformats.org/officeDocument/2006/relationships/hyperlink" Target="http://en.wikipedia.org/wiki/Chief_operations_officer" TargetMode="External"/><Relationship Id="rId17" Type="http://schemas.openxmlformats.org/officeDocument/2006/relationships/hyperlink" Target="http://en.wikipedia.org/wiki/Human_behavior" TargetMode="External"/><Relationship Id="rId2" Type="http://schemas.openxmlformats.org/officeDocument/2006/relationships/slide" Target="../slides/slide3.xml"/><Relationship Id="rId16" Type="http://schemas.openxmlformats.org/officeDocument/2006/relationships/hyperlink" Target="http://en.wikipedia.org/wiki/Positronic_brain" TargetMode="External"/><Relationship Id="rId20" Type="http://schemas.openxmlformats.org/officeDocument/2006/relationships/hyperlink" Target="http://en.wikipedia.org/wiki/Idiosyncrasies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Customs" TargetMode="External"/><Relationship Id="rId11" Type="http://schemas.openxmlformats.org/officeDocument/2006/relationships/hyperlink" Target="http://en.wikipedia.org/wiki/Second_mate" TargetMode="External"/><Relationship Id="rId5" Type="http://schemas.openxmlformats.org/officeDocument/2006/relationships/hyperlink" Target="http://en.wikipedia.org/wiki/Etiquette" TargetMode="External"/><Relationship Id="rId15" Type="http://schemas.openxmlformats.org/officeDocument/2006/relationships/hyperlink" Target="http://en.wikipedia.org/wiki/USS_Enterprise_(NCC-1701-E)" TargetMode="External"/><Relationship Id="rId10" Type="http://schemas.openxmlformats.org/officeDocument/2006/relationships/hyperlink" Target="http://en.wikipedia.org/wiki/Android_(robot)" TargetMode="External"/><Relationship Id="rId19" Type="http://schemas.openxmlformats.org/officeDocument/2006/relationships/hyperlink" Target="http://en.wikipedia.org/wiki/Emotion" TargetMode="External"/><Relationship Id="rId4" Type="http://schemas.openxmlformats.org/officeDocument/2006/relationships/hyperlink" Target="http://en.wikipedia.org/wiki/Droid_(robot)" TargetMode="External"/><Relationship Id="rId9" Type="http://schemas.openxmlformats.org/officeDocument/2006/relationships/hyperlink" Target="http://en.wikipedia.org/wiki/Sentient" TargetMode="External"/><Relationship Id="rId14" Type="http://schemas.openxmlformats.org/officeDocument/2006/relationships/hyperlink" Target="http://en.wikipedia.org/wiki/USS_Enterprise_(NCC-1701-D)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HAL is capable of speech, speech recognition, facial recognition, natural language processing, lip reading, art appreciation, interpreting and reproducing emotional </a:t>
            </a:r>
            <a:r>
              <a:rPr lang="en-US" dirty="0" err="1" smtClean="0"/>
              <a:t>behaviours</a:t>
            </a:r>
            <a:r>
              <a:rPr lang="en-US" dirty="0" smtClean="0"/>
              <a:t>, reasoning, and playing chess.</a:t>
            </a:r>
          </a:p>
          <a:p>
            <a:r>
              <a:rPr lang="en-GB" dirty="0" smtClean="0"/>
              <a:t>C-3PO is a </a:t>
            </a:r>
            <a:r>
              <a:rPr lang="en-GB" dirty="0" smtClean="0">
                <a:hlinkClick r:id="rId3" tooltip="Protocol (diplomacy)"/>
              </a:rPr>
              <a:t>protocol</a:t>
            </a:r>
            <a:r>
              <a:rPr lang="en-GB" dirty="0" smtClean="0"/>
              <a:t> </a:t>
            </a:r>
            <a:r>
              <a:rPr lang="en-GB" dirty="0" smtClean="0">
                <a:hlinkClick r:id="rId4" tooltip="Droid (robot)"/>
              </a:rPr>
              <a:t>droid</a:t>
            </a:r>
            <a:r>
              <a:rPr lang="en-GB" dirty="0" smtClean="0"/>
              <a:t> designed to serve human beings, and boasts that he is fluent in "over six million forms of communication". He is generally seen with his long-time counterpart, R2-D2. </a:t>
            </a:r>
            <a:r>
              <a:rPr lang="en-GB" dirty="0" err="1" smtClean="0"/>
              <a:t>Threepio's</a:t>
            </a:r>
            <a:r>
              <a:rPr lang="en-GB" dirty="0" smtClean="0"/>
              <a:t> main function is to assist </a:t>
            </a:r>
            <a:r>
              <a:rPr lang="en-GB" dirty="0" smtClean="0">
                <a:hlinkClick r:id="rId5" tooltip="Etiquette"/>
              </a:rPr>
              <a:t>etiquette</a:t>
            </a:r>
            <a:r>
              <a:rPr lang="en-GB" dirty="0" smtClean="0"/>
              <a:t>, </a:t>
            </a:r>
            <a:r>
              <a:rPr lang="en-GB" dirty="0" smtClean="0">
                <a:hlinkClick r:id="rId6" tooltip="Customs"/>
              </a:rPr>
              <a:t>customs</a:t>
            </a:r>
            <a:r>
              <a:rPr lang="en-GB" dirty="0" smtClean="0"/>
              <a:t>, and </a:t>
            </a:r>
            <a:r>
              <a:rPr lang="en-GB" dirty="0" smtClean="0">
                <a:hlinkClick r:id="rId7" tooltip="Translation"/>
              </a:rPr>
              <a:t>translation</a:t>
            </a:r>
            <a:r>
              <a:rPr lang="en-GB" dirty="0" smtClean="0"/>
              <a:t>, so that meetings of different cultures run smoothly. </a:t>
            </a:r>
          </a:p>
          <a:p>
            <a:r>
              <a:rPr lang="en-GB" dirty="0" smtClean="0"/>
              <a:t>Data is a </a:t>
            </a:r>
            <a:r>
              <a:rPr lang="en-GB" dirty="0" smtClean="0">
                <a:hlinkClick r:id="rId8" tooltip="Self-awareness"/>
              </a:rPr>
              <a:t>self-aware</a:t>
            </a:r>
            <a:r>
              <a:rPr lang="en-GB" dirty="0" smtClean="0"/>
              <a:t>, </a:t>
            </a:r>
            <a:r>
              <a:rPr lang="en-GB" dirty="0" smtClean="0">
                <a:hlinkClick r:id="rId9" tooltip="Sentient"/>
              </a:rPr>
              <a:t>sentient</a:t>
            </a:r>
            <a:r>
              <a:rPr lang="en-GB" dirty="0" smtClean="0"/>
              <a:t>, and fully functional </a:t>
            </a:r>
            <a:r>
              <a:rPr lang="en-GB" dirty="0" smtClean="0">
                <a:hlinkClick r:id="rId10" tooltip="Android (robot)"/>
              </a:rPr>
              <a:t>android</a:t>
            </a:r>
            <a:r>
              <a:rPr lang="en-GB" dirty="0" smtClean="0"/>
              <a:t> who serves as the </a:t>
            </a:r>
            <a:r>
              <a:rPr lang="en-GB" dirty="0" smtClean="0">
                <a:hlinkClick r:id="rId11" tooltip="Second mate"/>
              </a:rPr>
              <a:t>second officer</a:t>
            </a:r>
            <a:r>
              <a:rPr lang="en-GB" dirty="0" smtClean="0"/>
              <a:t> and </a:t>
            </a:r>
            <a:r>
              <a:rPr lang="en-GB" dirty="0" smtClean="0">
                <a:hlinkClick r:id="rId12" tooltip="Chief operations officer"/>
              </a:rPr>
              <a:t>chief operations officer</a:t>
            </a:r>
            <a:r>
              <a:rPr lang="en-GB" dirty="0" smtClean="0"/>
              <a:t> aboard the </a:t>
            </a:r>
            <a:r>
              <a:rPr lang="en-GB" dirty="0" err="1" smtClean="0">
                <a:hlinkClick r:id="rId13" tooltip="Starship"/>
              </a:rPr>
              <a:t>starships</a:t>
            </a:r>
            <a:r>
              <a:rPr lang="en-GB" dirty="0" smtClean="0"/>
              <a:t> </a:t>
            </a:r>
            <a:r>
              <a:rPr lang="en-GB" dirty="0" smtClean="0">
                <a:hlinkClick r:id="rId14" tooltip="USS Enterprise (NCC-1701-D)"/>
              </a:rPr>
              <a:t>USS </a:t>
            </a:r>
            <a:r>
              <a:rPr lang="en-GB" i="1" dirty="0" smtClean="0">
                <a:hlinkClick r:id="rId14" tooltip="USS Enterprise (NCC-1701-D)"/>
              </a:rPr>
              <a:t>Enterprise</a:t>
            </a:r>
            <a:r>
              <a:rPr lang="en-GB" dirty="0" smtClean="0">
                <a:hlinkClick r:id="rId14" tooltip="USS Enterprise (NCC-1701-D)"/>
              </a:rPr>
              <a:t>-D</a:t>
            </a:r>
            <a:r>
              <a:rPr lang="en-GB" dirty="0" smtClean="0"/>
              <a:t> and </a:t>
            </a:r>
            <a:r>
              <a:rPr lang="en-GB" dirty="0" smtClean="0">
                <a:hlinkClick r:id="rId15" tooltip="USS Enterprise (NCC-1701-E)"/>
              </a:rPr>
              <a:t>USS </a:t>
            </a:r>
            <a:r>
              <a:rPr lang="en-GB" i="1" dirty="0" smtClean="0">
                <a:hlinkClick r:id="rId15" tooltip="USS Enterprise (NCC-1701-E)"/>
              </a:rPr>
              <a:t>Enterprise</a:t>
            </a:r>
            <a:r>
              <a:rPr lang="en-GB" dirty="0" smtClean="0">
                <a:hlinkClick r:id="rId15" tooltip="USS Enterprise (NCC-1701-E)"/>
              </a:rPr>
              <a:t>-E</a:t>
            </a:r>
            <a:r>
              <a:rPr lang="en-GB" dirty="0" smtClean="0"/>
              <a:t>. His </a:t>
            </a:r>
            <a:r>
              <a:rPr lang="en-GB" dirty="0" err="1" smtClean="0">
                <a:hlinkClick r:id="rId16" tooltip="Positronic brain"/>
              </a:rPr>
              <a:t>positronic</a:t>
            </a:r>
            <a:r>
              <a:rPr lang="en-GB" dirty="0" smtClean="0">
                <a:hlinkClick r:id="rId16" tooltip="Positronic brain"/>
              </a:rPr>
              <a:t> brain</a:t>
            </a:r>
            <a:r>
              <a:rPr lang="en-GB" dirty="0" smtClean="0"/>
              <a:t> allows him impressive computational capabilities. Data experienced ongoing difficulties during the early years of his life with understanding various aspects of </a:t>
            </a:r>
            <a:r>
              <a:rPr lang="en-GB" dirty="0" smtClean="0">
                <a:hlinkClick r:id="rId17" tooltip="Human behavior"/>
              </a:rPr>
              <a:t>human </a:t>
            </a:r>
            <a:r>
              <a:rPr lang="en-GB" dirty="0" err="1" smtClean="0">
                <a:hlinkClick r:id="rId17" tooltip="Human behavior"/>
              </a:rPr>
              <a:t>behavior</a:t>
            </a:r>
            <a:r>
              <a:rPr lang="en-GB" baseline="30000" dirty="0" smtClean="0">
                <a:hlinkClick r:id="rId18"/>
              </a:rPr>
              <a:t>[2]</a:t>
            </a:r>
            <a:r>
              <a:rPr lang="en-GB" dirty="0" smtClean="0"/>
              <a:t> and was unable to feel </a:t>
            </a:r>
            <a:r>
              <a:rPr lang="en-GB" dirty="0" smtClean="0">
                <a:hlinkClick r:id="rId19" tooltip="Emotion"/>
              </a:rPr>
              <a:t>emotion</a:t>
            </a:r>
            <a:r>
              <a:rPr lang="en-GB" dirty="0" smtClean="0"/>
              <a:t> or understand certain human </a:t>
            </a:r>
            <a:r>
              <a:rPr lang="en-GB" dirty="0" smtClean="0">
                <a:hlinkClick r:id="rId20" tooltip="Idiosyncrasies"/>
              </a:rPr>
              <a:t>idiosyncrasies</a:t>
            </a:r>
            <a:r>
              <a:rPr lang="en-GB" dirty="0" smtClean="0"/>
              <a:t>, inspiring him to strive for his own humanity. This goal eventually led to the addition of an "emotion chip", also created by Soong, to Data's </a:t>
            </a:r>
            <a:r>
              <a:rPr lang="en-GB" dirty="0" err="1" smtClean="0"/>
              <a:t>positronic</a:t>
            </a:r>
            <a:r>
              <a:rPr lang="en-GB" dirty="0" smtClean="0"/>
              <a:t> net.</a:t>
            </a:r>
            <a:r>
              <a:rPr lang="en-GB" baseline="30000" dirty="0" smtClean="0">
                <a:hlinkClick r:id="rId18"/>
              </a:rPr>
              <a:t>[3]</a:t>
            </a:r>
            <a:r>
              <a:rPr lang="en-GB" dirty="0" smtClean="0"/>
              <a:t> Though Data's striving for humanity and desire for human emotion is a significant plot point (and source for </a:t>
            </a:r>
            <a:r>
              <a:rPr lang="en-GB" dirty="0" err="1" smtClean="0"/>
              <a:t>humor</a:t>
            </a:r>
            <a:r>
              <a:rPr lang="en-GB" dirty="0" smtClean="0"/>
              <a:t>) throughout the series, he continually shows a nuanced sense of wisdom, sensitivity, and curiosity.</a:t>
            </a:r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91129-4982-4D06-BBC3-8E856DA3DB5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Nije potrebno uzeti u obzir IDF za</a:t>
            </a:r>
            <a:r>
              <a:rPr lang="sr-Latn-BA" baseline="0" dirty="0" smtClean="0"/>
              <a:t> upit, pa se vektor upita posmatra kao binarni vektor. Onda u liniji 7 nemamo množenje.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47D68-3E11-47D1-A627-6982368913B4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30EA-C82D-42B2-8434-06896AD2A242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E9BF-283C-4025-9EB9-AE1EBF0E1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30EA-C82D-42B2-8434-06896AD2A242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E9BF-283C-4025-9EB9-AE1EBF0E1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30EA-C82D-42B2-8434-06896AD2A242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E9BF-283C-4025-9EB9-AE1EBF0E1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30EA-C82D-42B2-8434-06896AD2A242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E9BF-283C-4025-9EB9-AE1EBF0E1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30EA-C82D-42B2-8434-06896AD2A242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E9BF-283C-4025-9EB9-AE1EBF0E1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30EA-C82D-42B2-8434-06896AD2A242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E9BF-283C-4025-9EB9-AE1EBF0E1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30EA-C82D-42B2-8434-06896AD2A242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E9BF-283C-4025-9EB9-AE1EBF0E1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30EA-C82D-42B2-8434-06896AD2A242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E9BF-283C-4025-9EB9-AE1EBF0E1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30EA-C82D-42B2-8434-06896AD2A242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E9BF-283C-4025-9EB9-AE1EBF0E1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30EA-C82D-42B2-8434-06896AD2A242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E9BF-283C-4025-9EB9-AE1EBF0E1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30EA-C82D-42B2-8434-06896AD2A242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E9BF-283C-4025-9EB9-AE1EBF0E1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530EA-C82D-42B2-8434-06896AD2A242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AE9BF-283C-4025-9EB9-AE1EBF0E1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-nlp.stanford.edu/IR-book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BA" dirty="0" smtClean="0"/>
              <a:t>Pretraživanje baza punog teksta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Full-text 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5819" y="3886200"/>
            <a:ext cx="7072362" cy="1752600"/>
          </a:xfrm>
        </p:spPr>
        <p:txBody>
          <a:bodyPr/>
          <a:lstStyle/>
          <a:p>
            <a:r>
              <a:rPr lang="sr-Latn-BA" dirty="0" smtClean="0"/>
              <a:t>Pretraživanje multimedijalnog sadržaja</a:t>
            </a:r>
          </a:p>
          <a:p>
            <a:r>
              <a:rPr lang="sr-Latn-BA" dirty="0" smtClean="0"/>
              <a:t>Elektrotehnički fakultet</a:t>
            </a:r>
          </a:p>
          <a:p>
            <a:r>
              <a:rPr lang="sr-Latn-BA" dirty="0" smtClean="0"/>
              <a:t>Univerzitet u Banjoj Luci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Primjer Bulovog pretraživanja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Pretražuju se sabrana djela V. Šekspira</a:t>
            </a:r>
          </a:p>
          <a:p>
            <a:r>
              <a:rPr lang="sr-Latn-BA" dirty="0" smtClean="0"/>
              <a:t>Pronaći drame koje sadrže riječi </a:t>
            </a:r>
            <a:br>
              <a:rPr lang="sr-Latn-BA" dirty="0" smtClean="0"/>
            </a:b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Brut</a:t>
            </a:r>
            <a:r>
              <a:rPr lang="sr-Latn-BA" dirty="0" smtClean="0"/>
              <a:t> AND 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Cezar</a:t>
            </a:r>
            <a:r>
              <a:rPr lang="sr-Latn-BA" dirty="0" smtClean="0"/>
              <a:t> AND NOT 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Kalpurnija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Incidentna matrica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01079" cy="360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0551"/>
                <a:gridCol w="1118207"/>
                <a:gridCol w="1118207"/>
                <a:gridCol w="1118207"/>
                <a:gridCol w="1118207"/>
                <a:gridCol w="1118207"/>
                <a:gridCol w="1118207"/>
                <a:gridCol w="48128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Antonije i</a:t>
                      </a:r>
                    </a:p>
                    <a:p>
                      <a:pPr algn="ctr"/>
                      <a:r>
                        <a:rPr lang="sr-Latn-BA" dirty="0" smtClean="0"/>
                        <a:t>Kleopatra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Julije</a:t>
                      </a:r>
                    </a:p>
                    <a:p>
                      <a:pPr algn="ctr"/>
                      <a:r>
                        <a:rPr lang="sr-Latn-BA" dirty="0" smtClean="0"/>
                        <a:t>Cezar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Oluja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Hamlet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Otelo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Magbet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...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Antonije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Brut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Cezar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Kalpurnija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Kleopatra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milost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gore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...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Upit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42910" y="2160471"/>
          <a:ext cx="7919793" cy="370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0551"/>
                <a:gridCol w="1118207"/>
                <a:gridCol w="1118207"/>
                <a:gridCol w="1118207"/>
                <a:gridCol w="1118207"/>
                <a:gridCol w="1118207"/>
                <a:gridCol w="11182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Brut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142976" y="3857628"/>
            <a:ext cx="70009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sz="3200" dirty="0" smtClean="0">
                <a:latin typeface="Times New Roman" pitchFamily="18" charset="0"/>
                <a:cs typeface="Times New Roman" pitchFamily="18" charset="0"/>
              </a:rPr>
              <a:t>Brut</a:t>
            </a:r>
            <a:r>
              <a:rPr lang="sr-Latn-BA" sz="3200" dirty="0" smtClean="0"/>
              <a:t> AND </a:t>
            </a:r>
            <a:r>
              <a:rPr lang="sr-Latn-BA" sz="3200" dirty="0" smtClean="0">
                <a:latin typeface="Times New Roman" pitchFamily="18" charset="0"/>
                <a:cs typeface="Times New Roman" pitchFamily="18" charset="0"/>
              </a:rPr>
              <a:t>Cezar</a:t>
            </a:r>
            <a:r>
              <a:rPr lang="sr-Latn-BA" sz="3200" dirty="0" smtClean="0"/>
              <a:t> AND NOT </a:t>
            </a:r>
            <a:r>
              <a:rPr lang="sr-Latn-BA" sz="3200" dirty="0" smtClean="0">
                <a:latin typeface="Times New Roman" pitchFamily="18" charset="0"/>
                <a:cs typeface="Times New Roman" pitchFamily="18" charset="0"/>
              </a:rPr>
              <a:t>Kalpurnija</a:t>
            </a:r>
            <a:r>
              <a:rPr lang="sr-Latn-BA" sz="3200" dirty="0" smtClean="0"/>
              <a:t> </a:t>
            </a:r>
            <a:r>
              <a:rPr lang="sr-Latn-BA" sz="3200" dirty="0" smtClean="0">
                <a:sym typeface="Symbol"/>
              </a:rPr>
              <a:t></a:t>
            </a:r>
            <a:endParaRPr lang="sr-Latn-BA" sz="3200" dirty="0" smtClean="0"/>
          </a:p>
          <a:p>
            <a:r>
              <a:rPr lang="sr-Latn-BA" sz="3200" dirty="0" smtClean="0"/>
              <a:t>110100 AND 110111 AND NOT 010000 = </a:t>
            </a:r>
          </a:p>
          <a:p>
            <a:r>
              <a:rPr lang="sr-Latn-BA" sz="3200" dirty="0" smtClean="0"/>
              <a:t>= 110100 AND 110111 AND 101111 =</a:t>
            </a:r>
          </a:p>
          <a:p>
            <a:r>
              <a:rPr lang="sr-Latn-BA" sz="3200" dirty="0" smtClean="0"/>
              <a:t>= 100100 </a:t>
            </a:r>
            <a:r>
              <a:rPr lang="sr-Latn-BA" sz="3200" dirty="0" smtClean="0">
                <a:sym typeface="Symbol"/>
              </a:rPr>
              <a:t></a:t>
            </a:r>
          </a:p>
          <a:p>
            <a:r>
              <a:rPr lang="sr-Latn-BA" sz="3200" dirty="0" smtClean="0">
                <a:sym typeface="Symbol"/>
              </a:rPr>
              <a:t>Rezultat: </a:t>
            </a:r>
            <a:r>
              <a:rPr lang="en-US" sz="3200" dirty="0" err="1" smtClean="0">
                <a:sym typeface="Symbol"/>
              </a:rPr>
              <a:t>Antonije</a:t>
            </a:r>
            <a:r>
              <a:rPr lang="en-US" sz="3200" dirty="0" smtClean="0">
                <a:sym typeface="Symbol"/>
              </a:rPr>
              <a:t> </a:t>
            </a:r>
            <a:r>
              <a:rPr lang="en-US" sz="3200" dirty="0" err="1" smtClean="0">
                <a:sym typeface="Symbol"/>
              </a:rPr>
              <a:t>i</a:t>
            </a:r>
            <a:r>
              <a:rPr lang="en-US" sz="3200" dirty="0" smtClean="0">
                <a:sym typeface="Symbol"/>
              </a:rPr>
              <a:t> </a:t>
            </a:r>
            <a:r>
              <a:rPr lang="en-US" sz="3200" dirty="0" err="1" smtClean="0">
                <a:sym typeface="Symbol"/>
              </a:rPr>
              <a:t>Kleopatra</a:t>
            </a:r>
            <a:r>
              <a:rPr lang="sr-Latn-BA" sz="3200" dirty="0" smtClean="0">
                <a:sym typeface="Symbol"/>
              </a:rPr>
              <a:t>, </a:t>
            </a:r>
            <a:r>
              <a:rPr lang="sr-Latn-BA" sz="3200" dirty="0" smtClean="0">
                <a:sym typeface="Symbol"/>
              </a:rPr>
              <a:t>Hamlet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2910" y="2765842"/>
          <a:ext cx="7919793" cy="370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0551"/>
                <a:gridCol w="1118207"/>
                <a:gridCol w="1118207"/>
                <a:gridCol w="1118207"/>
                <a:gridCol w="1118207"/>
                <a:gridCol w="1118207"/>
                <a:gridCol w="11182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Cezar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2910" y="3371212"/>
          <a:ext cx="7919793" cy="370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0551"/>
                <a:gridCol w="1118207"/>
                <a:gridCol w="1118207"/>
                <a:gridCol w="1118207"/>
                <a:gridCol w="1118207"/>
                <a:gridCol w="1118207"/>
                <a:gridCol w="11182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Kalpurnija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42910" y="1285860"/>
          <a:ext cx="7919793" cy="64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0551"/>
                <a:gridCol w="1118207"/>
                <a:gridCol w="1118207"/>
                <a:gridCol w="1118207"/>
                <a:gridCol w="1118207"/>
                <a:gridCol w="1118207"/>
                <a:gridCol w="111820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Antonije i</a:t>
                      </a:r>
                    </a:p>
                    <a:p>
                      <a:pPr algn="ctr"/>
                      <a:r>
                        <a:rPr lang="sr-Latn-BA" dirty="0" smtClean="0"/>
                        <a:t>Kleopatra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Julije</a:t>
                      </a:r>
                    </a:p>
                    <a:p>
                      <a:pPr algn="ctr"/>
                      <a:r>
                        <a:rPr lang="sr-Latn-BA" dirty="0" smtClean="0"/>
                        <a:t>Cezar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Oluja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Hamlet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Otelo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Magbet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Memorijski</a:t>
            </a:r>
            <a:r>
              <a:rPr lang="en-US" dirty="0" smtClean="0"/>
              <a:t> </a:t>
            </a:r>
            <a:r>
              <a:rPr lang="sr-Latn-BA" dirty="0" smtClean="0"/>
              <a:t>zahtjevi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BA" dirty="0" smtClean="0"/>
              <a:t>Kolekcija od 1 milion dokumenata</a:t>
            </a:r>
          </a:p>
          <a:p>
            <a:r>
              <a:rPr lang="sr-Latn-BA" dirty="0" smtClean="0"/>
              <a:t>Oko 1000 riječi (2-3 stranice) u jednom dokumentu</a:t>
            </a:r>
          </a:p>
          <a:p>
            <a:r>
              <a:rPr lang="sr-Latn-BA" dirty="0" smtClean="0"/>
              <a:t>Prosječno 6 bajtova po riječi – kolekcija: 6 GB</a:t>
            </a:r>
          </a:p>
          <a:p>
            <a:r>
              <a:rPr lang="sr-Latn-BA" dirty="0" smtClean="0"/>
              <a:t>Oko 500000 jedinstvenih termina u kolekciji</a:t>
            </a:r>
          </a:p>
          <a:p>
            <a:r>
              <a:rPr lang="sr-Latn-BA" dirty="0" smtClean="0"/>
              <a:t>Incidentna matrica: 0,5x10</a:t>
            </a:r>
            <a:r>
              <a:rPr lang="sr-Latn-BA" baseline="30000" dirty="0" smtClean="0"/>
              <a:t>12 </a:t>
            </a:r>
            <a:r>
              <a:rPr lang="sr-Latn-BA" dirty="0" smtClean="0"/>
              <a:t>elemenata </a:t>
            </a:r>
            <a:r>
              <a:rPr lang="sr-Latn-BA" dirty="0" smtClean="0">
                <a:sym typeface="Symbol"/>
              </a:rPr>
              <a:t> 58GB</a:t>
            </a:r>
          </a:p>
          <a:p>
            <a:r>
              <a:rPr lang="sr-Latn-BA" dirty="0" smtClean="0">
                <a:sym typeface="Symbol"/>
              </a:rPr>
              <a:t>Oko 10</a:t>
            </a:r>
            <a:r>
              <a:rPr lang="sr-Latn-BA" baseline="30000" dirty="0" smtClean="0">
                <a:sym typeface="Symbol"/>
              </a:rPr>
              <a:t>9</a:t>
            </a:r>
            <a:r>
              <a:rPr lang="sr-Latn-BA" dirty="0" smtClean="0">
                <a:sym typeface="Symbol"/>
              </a:rPr>
              <a:t> elemenata različitih od 0  0,2%</a:t>
            </a:r>
          </a:p>
          <a:p>
            <a:r>
              <a:rPr lang="sr-Latn-BA" dirty="0" smtClean="0">
                <a:sym typeface="Symbol"/>
              </a:rPr>
              <a:t>Potrebna je efikasna reprezentacija za čuvanje ove matrice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Invertovani indeks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Invertovani indeks (fajl) čuva samo 1 iz incidentne matrice</a:t>
            </a:r>
          </a:p>
          <a:p>
            <a:r>
              <a:rPr lang="sr-Latn-BA" dirty="0" smtClean="0"/>
              <a:t>Formira se </a:t>
            </a:r>
            <a:r>
              <a:rPr lang="sr-Latn-BA" i="1" dirty="0" smtClean="0"/>
              <a:t>rječnik</a:t>
            </a:r>
            <a:r>
              <a:rPr lang="sr-Latn-BA" dirty="0" smtClean="0"/>
              <a:t> (</a:t>
            </a:r>
            <a:r>
              <a:rPr lang="sr-Latn-BA" i="1" dirty="0" smtClean="0"/>
              <a:t>leksikon</a:t>
            </a:r>
            <a:r>
              <a:rPr lang="sr-Latn-BA" dirty="0" smtClean="0"/>
              <a:t>) svih termina koji se javljaju u kolekciji</a:t>
            </a:r>
          </a:p>
          <a:p>
            <a:r>
              <a:rPr lang="sr-Latn-BA" dirty="0" smtClean="0"/>
              <a:t>Za svaki termin se formira lista dokumenata u kojima se pojavljuje</a:t>
            </a:r>
          </a:p>
          <a:p>
            <a:r>
              <a:rPr lang="sr-Latn-BA" dirty="0" smtClean="0"/>
              <a:t>Rječnik se sortira po abecedi, a lista po ID dokumenta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Primjer invertovanog indeksa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714488"/>
            <a:ext cx="185738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3200" dirty="0" smtClean="0"/>
              <a:t>Brut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2428868"/>
            <a:ext cx="185738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3200" dirty="0" smtClean="0"/>
              <a:t>Cezar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3214686"/>
            <a:ext cx="185738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3200" dirty="0" smtClean="0"/>
              <a:t>Kalpurnija</a:t>
            </a:r>
            <a:endParaRPr lang="en-US" sz="3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786050" y="1778275"/>
          <a:ext cx="5418664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400" dirty="0" smtClean="0"/>
                        <a:t>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400" dirty="0" smtClean="0"/>
                        <a:t>31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400" dirty="0" smtClean="0"/>
                        <a:t>45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400" dirty="0" smtClean="0"/>
                        <a:t>173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400" dirty="0" smtClean="0"/>
                        <a:t>174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786050" y="2492655"/>
          <a:ext cx="6000795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755"/>
                <a:gridCol w="666755"/>
                <a:gridCol w="666755"/>
                <a:gridCol w="666755"/>
                <a:gridCol w="666755"/>
                <a:gridCol w="666755"/>
                <a:gridCol w="666755"/>
                <a:gridCol w="666755"/>
                <a:gridCol w="6667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400" dirty="0" smtClean="0"/>
                        <a:t>57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400" dirty="0" smtClean="0"/>
                        <a:t>132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400" dirty="0" smtClean="0"/>
                        <a:t>...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786050" y="3286124"/>
          <a:ext cx="2709332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/>
                <a:gridCol w="677333"/>
                <a:gridCol w="677333"/>
                <a:gridCol w="677333"/>
              </a:tblGrid>
              <a:tr h="119058">
                <a:tc>
                  <a:txBody>
                    <a:bodyPr/>
                    <a:lstStyle/>
                    <a:p>
                      <a:pPr algn="ctr"/>
                      <a:r>
                        <a:rPr lang="sr-Latn-BA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400" dirty="0" smtClean="0"/>
                        <a:t>31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400" dirty="0" smtClean="0"/>
                        <a:t>54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400" dirty="0" smtClean="0"/>
                        <a:t>101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Arrow Connector 10"/>
          <p:cNvCxnSpPr>
            <a:stCxn id="4" idx="3"/>
          </p:cNvCxnSpPr>
          <p:nvPr/>
        </p:nvCxnSpPr>
        <p:spPr>
          <a:xfrm flipV="1">
            <a:off x="2214546" y="2000240"/>
            <a:ext cx="5715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3"/>
          </p:cNvCxnSpPr>
          <p:nvPr/>
        </p:nvCxnSpPr>
        <p:spPr>
          <a:xfrm flipV="1">
            <a:off x="2214546" y="2714620"/>
            <a:ext cx="5715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</p:cNvCxnSpPr>
          <p:nvPr/>
        </p:nvCxnSpPr>
        <p:spPr>
          <a:xfrm flipV="1">
            <a:off x="2214546" y="3500438"/>
            <a:ext cx="5715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7158" y="4464851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3200" dirty="0" smtClean="0"/>
              <a:t>rječnik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4265550" y="4464851"/>
            <a:ext cx="3041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3200" dirty="0" smtClean="0"/>
              <a:t>liste pojavljivanja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Primjer formiranja incidentne matrice i indeksa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b="1" dirty="0" smtClean="0"/>
              <a:t>Kolekcija:</a:t>
            </a:r>
          </a:p>
          <a:p>
            <a:endParaRPr lang="sr-Latn-BA" b="1" dirty="0" smtClean="0"/>
          </a:p>
          <a:p>
            <a:r>
              <a:rPr lang="sr-Latn-BA" b="1" dirty="0" smtClean="0"/>
              <a:t>Dok 1:</a:t>
            </a:r>
            <a:r>
              <a:rPr lang="sr-Latn-BA" dirty="0" smtClean="0"/>
              <a:t> revolucionarni lijek za šizofreniju</a:t>
            </a:r>
            <a:endParaRPr lang="sr-Latn-BA" b="1" dirty="0" smtClean="0"/>
          </a:p>
          <a:p>
            <a:r>
              <a:rPr lang="sr-Latn-BA" b="1" dirty="0" smtClean="0"/>
              <a:t>Dok 2: </a:t>
            </a:r>
            <a:r>
              <a:rPr lang="sr-Latn-BA" dirty="0" smtClean="0"/>
              <a:t>novi lijek šizofrenija</a:t>
            </a:r>
          </a:p>
          <a:p>
            <a:r>
              <a:rPr lang="sr-Latn-BA" b="1" dirty="0" smtClean="0"/>
              <a:t>Dok 3:</a:t>
            </a:r>
            <a:r>
              <a:rPr lang="sr-Latn-BA" dirty="0" smtClean="0"/>
              <a:t> novi pristup liječenju šizofrenije</a:t>
            </a:r>
          </a:p>
          <a:p>
            <a:r>
              <a:rPr lang="sr-Latn-BA" b="1" dirty="0" smtClean="0"/>
              <a:t>Dok 4: </a:t>
            </a:r>
            <a:r>
              <a:rPr lang="sr-Latn-BA" dirty="0" smtClean="0"/>
              <a:t>nova nada za pacijente šizofrenija</a:t>
            </a:r>
            <a:endParaRPr lang="en-US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Incidentna matrica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Dokument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Dokument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Dokument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Dokument</a:t>
                      </a:r>
                      <a:r>
                        <a:rPr lang="sr-Latn-BA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BA" dirty="0" smtClean="0"/>
                        <a:t>lijek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BA" dirty="0" smtClean="0"/>
                        <a:t>liječenje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BA" dirty="0" smtClean="0"/>
                        <a:t>nada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BA" dirty="0" smtClean="0"/>
                        <a:t>novi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BA" dirty="0" smtClean="0"/>
                        <a:t>pacijent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BA" dirty="0" smtClean="0"/>
                        <a:t>pristup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BA" dirty="0" smtClean="0"/>
                        <a:t>revolucionarni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BA" dirty="0" smtClean="0"/>
                        <a:t>šizofrenija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BA" dirty="0" smtClean="0"/>
                        <a:t>za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17" y="71414"/>
            <a:ext cx="8229600" cy="1143000"/>
          </a:xfrm>
        </p:spPr>
        <p:txBody>
          <a:bodyPr/>
          <a:lstStyle/>
          <a:p>
            <a:r>
              <a:rPr lang="sr-Latn-BA" dirty="0" smtClean="0"/>
              <a:t>Invertovani indeks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78616" y="5422439"/>
          <a:ext cx="202168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3054"/>
                <a:gridCol w="428628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BA" dirty="0" smtClean="0"/>
                        <a:t>za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78617" y="1500174"/>
          <a:ext cx="82296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BA" dirty="0" smtClean="0"/>
                        <a:t>Termin</a:t>
                      </a:r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Lista pojavljivanja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78615" y="2145115"/>
          <a:ext cx="202168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3055"/>
                <a:gridCol w="428627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BA" dirty="0" smtClean="0"/>
                        <a:t>lijek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78617" y="2554780"/>
          <a:ext cx="202168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3053"/>
                <a:gridCol w="428628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BA" dirty="0" smtClean="0"/>
                        <a:t>liječenje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78617" y="2964445"/>
          <a:ext cx="202168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3053"/>
                <a:gridCol w="428629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BA" dirty="0" smtClean="0"/>
                        <a:t>nada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78616" y="3374111"/>
          <a:ext cx="202168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3054"/>
                <a:gridCol w="428628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BA" dirty="0" smtClean="0"/>
                        <a:t>novi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78616" y="3783777"/>
          <a:ext cx="202168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3054"/>
                <a:gridCol w="428628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BA" dirty="0" smtClean="0"/>
                        <a:t>pacijent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78616" y="4193442"/>
          <a:ext cx="202168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3054"/>
                <a:gridCol w="428628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BA" dirty="0" smtClean="0"/>
                        <a:t>pristup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78616" y="4603107"/>
          <a:ext cx="202168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3054"/>
                <a:gridCol w="428628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BA" dirty="0" smtClean="0"/>
                        <a:t>revolucionarni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78616" y="5012773"/>
          <a:ext cx="202168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3054"/>
                <a:gridCol w="428628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BA" dirty="0" smtClean="0"/>
                        <a:t>šizofrenija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428992" y="5422439"/>
          <a:ext cx="214314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570"/>
                <a:gridCol w="10715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428992" y="5012773"/>
          <a:ext cx="42862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570"/>
                <a:gridCol w="1071570"/>
                <a:gridCol w="1071570"/>
                <a:gridCol w="10715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428992" y="2145115"/>
          <a:ext cx="214314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570"/>
                <a:gridCol w="10715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428992" y="3374111"/>
          <a:ext cx="321471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570"/>
                <a:gridCol w="1071570"/>
                <a:gridCol w="10715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428992" y="2554780"/>
          <a:ext cx="10715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5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428992" y="2964445"/>
          <a:ext cx="10715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5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428992" y="3783777"/>
          <a:ext cx="10715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5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428992" y="4193442"/>
          <a:ext cx="10715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5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3428992" y="4603107"/>
          <a:ext cx="10715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5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5" name="Straight Arrow Connector 24"/>
          <p:cNvCxnSpPr/>
          <p:nvPr/>
        </p:nvCxnSpPr>
        <p:spPr>
          <a:xfrm>
            <a:off x="2500298" y="2357430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500298" y="2714620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500298" y="3143248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500298" y="3571876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500298" y="4000504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500298" y="4357694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500298" y="4786322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500298" y="5214950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500298" y="5643578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Primjeri</a:t>
            </a:r>
            <a:r>
              <a:rPr lang="en-US" dirty="0" smtClean="0"/>
              <a:t> </a:t>
            </a:r>
            <a:r>
              <a:rPr lang="en-US" dirty="0" err="1" smtClean="0"/>
              <a:t>upita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šizofrenija</a:t>
            </a:r>
            <a:r>
              <a:rPr lang="sr-Latn-BA" dirty="0" smtClean="0"/>
              <a:t> AND 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lijek</a:t>
            </a:r>
            <a:endParaRPr lang="sr-Latn-BA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buNone/>
            </a:pPr>
            <a:r>
              <a:rPr lang="sr-Latn-BA" dirty="0" smtClean="0"/>
              <a:t>1111 AND 1100 = 1100 </a:t>
            </a:r>
            <a:r>
              <a:rPr lang="sr-Latn-BA" dirty="0" smtClean="0">
                <a:sym typeface="Symbol"/>
              </a:rPr>
              <a:t> Dok 1, Dok 2</a:t>
            </a:r>
          </a:p>
          <a:p>
            <a:pPr>
              <a:buNone/>
            </a:pPr>
            <a:endParaRPr lang="sr-Latn-BA" dirty="0" smtClean="0">
              <a:sym typeface="Symbol"/>
            </a:endParaRPr>
          </a:p>
          <a:p>
            <a:pPr>
              <a:buNone/>
            </a:pPr>
            <a:r>
              <a:rPr lang="sr-Latn-BA" dirty="0" smtClean="0">
                <a:latin typeface="Times New Roman" pitchFamily="18" charset="0"/>
                <a:cs typeface="Times New Roman" pitchFamily="18" charset="0"/>
                <a:sym typeface="Symbol"/>
              </a:rPr>
              <a:t>za</a:t>
            </a:r>
            <a:r>
              <a:rPr lang="sr-Latn-BA" dirty="0" smtClean="0">
                <a:sym typeface="Symbol"/>
              </a:rPr>
              <a:t> AND NOT (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  <a:sym typeface="Symbol"/>
              </a:rPr>
              <a:t>lijek</a:t>
            </a:r>
            <a:r>
              <a:rPr lang="sr-Latn-BA" dirty="0" smtClean="0">
                <a:sym typeface="Symbol"/>
              </a:rPr>
              <a:t> OR 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  <a:sym typeface="Symbol"/>
              </a:rPr>
              <a:t>pristup</a:t>
            </a:r>
            <a:r>
              <a:rPr lang="sr-Latn-BA" dirty="0" smtClean="0">
                <a:sym typeface="Symbol"/>
              </a:rPr>
              <a:t>) </a:t>
            </a:r>
          </a:p>
          <a:p>
            <a:pPr>
              <a:buNone/>
            </a:pPr>
            <a:r>
              <a:rPr lang="sr-Latn-BA" dirty="0" smtClean="0"/>
              <a:t>1001 AND NOT (1100 OR 0010) = </a:t>
            </a:r>
          </a:p>
          <a:p>
            <a:pPr>
              <a:buNone/>
            </a:pPr>
            <a:r>
              <a:rPr lang="sr-Latn-BA" dirty="0" smtClean="0"/>
              <a:t>1001 AND NOT 1110 = </a:t>
            </a:r>
          </a:p>
          <a:p>
            <a:pPr>
              <a:buNone/>
            </a:pPr>
            <a:r>
              <a:rPr lang="sr-Latn-BA" dirty="0" smtClean="0"/>
              <a:t>1001 AND 0001 = 0001 </a:t>
            </a:r>
            <a:r>
              <a:rPr lang="sr-Latn-BA" dirty="0" smtClean="0">
                <a:sym typeface="Symbol"/>
              </a:rPr>
              <a:t> Dok 4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 err="1" smtClean="0"/>
              <a:t>Obrada</a:t>
            </a:r>
            <a:r>
              <a:rPr lang="en-US" dirty="0" smtClean="0"/>
              <a:t> </a:t>
            </a:r>
            <a:r>
              <a:rPr lang="en-US" dirty="0" err="1" smtClean="0"/>
              <a:t>prirodnog</a:t>
            </a:r>
            <a:r>
              <a:rPr lang="en-US" dirty="0" smtClean="0"/>
              <a:t> je</a:t>
            </a:r>
            <a:r>
              <a:rPr lang="sr-Latn-BA" dirty="0" smtClean="0"/>
              <a:t>zika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Obrada upita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Brut</a:t>
            </a:r>
            <a:r>
              <a:rPr lang="sr-Latn-BA" dirty="0" smtClean="0"/>
              <a:t> AND 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Kalpurnija</a:t>
            </a:r>
          </a:p>
          <a:p>
            <a:pPr marL="514350" indent="-514350">
              <a:buFont typeface="+mj-lt"/>
              <a:buAutoNum type="arabicPeriod"/>
            </a:pPr>
            <a:r>
              <a:rPr lang="sr-Latn-BA" dirty="0" smtClean="0"/>
              <a:t>Pronaći termin 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Brut </a:t>
            </a:r>
            <a:r>
              <a:rPr lang="sr-Latn-BA" dirty="0" smtClean="0">
                <a:cs typeface="Times New Roman" pitchFamily="18" charset="0"/>
              </a:rPr>
              <a:t>u rječniku</a:t>
            </a:r>
          </a:p>
          <a:p>
            <a:pPr marL="514350" indent="-514350">
              <a:buFont typeface="+mj-lt"/>
              <a:buAutoNum type="arabicPeriod"/>
            </a:pPr>
            <a:r>
              <a:rPr lang="sr-Latn-BA" dirty="0" smtClean="0">
                <a:cs typeface="Times New Roman" pitchFamily="18" charset="0"/>
              </a:rPr>
              <a:t>Preuzeti listu pojavljivanja</a:t>
            </a:r>
          </a:p>
          <a:p>
            <a:pPr marL="514350" indent="-514350">
              <a:buFont typeface="+mj-lt"/>
              <a:buAutoNum type="arabicPeriod"/>
            </a:pPr>
            <a:r>
              <a:rPr lang="sr-Latn-BA" dirty="0" smtClean="0">
                <a:cs typeface="Times New Roman" pitchFamily="18" charset="0"/>
              </a:rPr>
              <a:t>Pronaći termin 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Kalpurnija</a:t>
            </a:r>
            <a:r>
              <a:rPr lang="sr-Latn-BA" dirty="0" smtClean="0">
                <a:cs typeface="Times New Roman" pitchFamily="18" charset="0"/>
              </a:rPr>
              <a:t> u rječniku</a:t>
            </a:r>
          </a:p>
          <a:p>
            <a:pPr marL="514350" indent="-514350">
              <a:buFont typeface="+mj-lt"/>
              <a:buAutoNum type="arabicPeriod"/>
            </a:pPr>
            <a:r>
              <a:rPr lang="sr-Latn-BA" dirty="0" smtClean="0">
                <a:cs typeface="Times New Roman" pitchFamily="18" charset="0"/>
              </a:rPr>
              <a:t>Preuzeti listu pojavljivanja</a:t>
            </a:r>
          </a:p>
          <a:p>
            <a:pPr marL="514350" indent="-514350">
              <a:buFont typeface="+mj-lt"/>
              <a:buAutoNum type="arabicPeriod"/>
            </a:pPr>
            <a:r>
              <a:rPr lang="sr-Latn-BA" dirty="0" smtClean="0">
                <a:cs typeface="Times New Roman" pitchFamily="18" charset="0"/>
              </a:rPr>
              <a:t>Pronaći presjek ove dvije liste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Presjek dvije liste pojavljivanja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989" y="1174054"/>
            <a:ext cx="7506023" cy="504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Predobrada dokumenata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 fontScale="92500" lnSpcReduction="20000"/>
          </a:bodyPr>
          <a:lstStyle/>
          <a:p>
            <a:r>
              <a:rPr lang="sr-Latn-BA" dirty="0" smtClean="0"/>
              <a:t>Konverzija dokumenata u nizove znakova (kodovanje znakova, binarni formati,...)</a:t>
            </a:r>
          </a:p>
          <a:p>
            <a:r>
              <a:rPr lang="sr-Latn-BA" dirty="0" smtClean="0"/>
              <a:t>Tokenizacija – segmentacija niza znakova na semantičke jedinice (razmaci, crtice,...)</a:t>
            </a:r>
          </a:p>
          <a:p>
            <a:r>
              <a:rPr lang="sr-Latn-BA" dirty="0" smtClean="0"/>
              <a:t>Stop-riječi (veznici, članovi, česte riječi,...)</a:t>
            </a:r>
          </a:p>
          <a:p>
            <a:r>
              <a:rPr lang="sr-Latn-BA" dirty="0" smtClean="0"/>
              <a:t>Normalizacija (lijep – lep, kompjuter – računar)</a:t>
            </a:r>
          </a:p>
          <a:p>
            <a:r>
              <a:rPr lang="sr-Latn-BA" dirty="0" smtClean="0"/>
              <a:t>Uklanjanje sufiksa (stemming) i lematizacija (sociologija, sociološki,...)</a:t>
            </a:r>
          </a:p>
          <a:p>
            <a:pPr lvl="1"/>
            <a:r>
              <a:rPr lang="sr-Latn-BA" dirty="0" smtClean="0"/>
              <a:t>http://tartarus.org/martin/PorterStemmer/</a:t>
            </a:r>
          </a:p>
          <a:p>
            <a:pPr lvl="1"/>
            <a:r>
              <a:rPr lang="sr-Latn-BA" dirty="0" smtClean="0"/>
              <a:t>http:// www.inspiratron.org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Rangiranje rezultata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Dokument zadovoljava ili ne zadovoljava Bulov upit</a:t>
            </a:r>
          </a:p>
          <a:p>
            <a:r>
              <a:rPr lang="sr-Latn-BA" dirty="0" smtClean="0"/>
              <a:t>Lista rezultata može biti vrlo dugačka</a:t>
            </a:r>
          </a:p>
          <a:p>
            <a:r>
              <a:rPr lang="sr-Latn-BA" dirty="0" smtClean="0"/>
              <a:t>Kako rangirati rezultate pretraživanja?</a:t>
            </a:r>
          </a:p>
          <a:p>
            <a:r>
              <a:rPr lang="sr-Latn-BA" dirty="0" smtClean="0"/>
              <a:t>Svi termini u upitu imaju isti značaj</a:t>
            </a:r>
          </a:p>
          <a:p>
            <a:r>
              <a:rPr lang="sr-Latn-BA" dirty="0" smtClean="0"/>
              <a:t>Kako dodijeliti različite težine terminima?</a:t>
            </a:r>
          </a:p>
          <a:p>
            <a:r>
              <a:rPr lang="sr-Latn-BA" dirty="0" smtClean="0"/>
              <a:t>Kako uzeti u obzir broj pojavljivanja termina u dokumentu/kolekciji?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Vektorska reprezentacija dokumenata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Vektorska reprezentacija dokumenata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2643182"/>
            <a:ext cx="30718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BEOGRAD, 8. </a:t>
            </a:r>
            <a:r>
              <a:rPr lang="en-US" sz="2000" dirty="0" err="1" smtClean="0"/>
              <a:t>decembar</a:t>
            </a:r>
            <a:r>
              <a:rPr lang="en-US" sz="2000" dirty="0" smtClean="0"/>
              <a:t> 2013, (</a:t>
            </a:r>
            <a:r>
              <a:rPr lang="en-US" sz="2000" dirty="0" err="1" smtClean="0"/>
              <a:t>Njuz</a:t>
            </a:r>
            <a:r>
              <a:rPr lang="en-US" sz="2000" dirty="0" smtClean="0"/>
              <a:t>) – </a:t>
            </a:r>
            <a:r>
              <a:rPr lang="en-US" sz="2000" dirty="0" err="1" smtClean="0"/>
              <a:t>Goran</a:t>
            </a:r>
            <a:r>
              <a:rPr lang="en-US" sz="2000" dirty="0" smtClean="0"/>
              <a:t> D. (42), </a:t>
            </a:r>
            <a:r>
              <a:rPr lang="en-US" sz="2000" dirty="0" err="1" smtClean="0"/>
              <a:t>preduzetnik</a:t>
            </a:r>
            <a:r>
              <a:rPr lang="en-US" sz="2000" dirty="0" smtClean="0"/>
              <a:t> </a:t>
            </a:r>
            <a:r>
              <a:rPr lang="en-US" sz="2000" dirty="0" err="1" smtClean="0"/>
              <a:t>iz</a:t>
            </a:r>
            <a:r>
              <a:rPr lang="en-US" sz="2000" dirty="0" smtClean="0"/>
              <a:t> </a:t>
            </a:r>
            <a:r>
              <a:rPr lang="en-US" sz="2000" dirty="0" err="1" smtClean="0"/>
              <a:t>Beograda</a:t>
            </a:r>
            <a:r>
              <a:rPr lang="en-US" sz="2000" dirty="0" smtClean="0"/>
              <a:t>, </a:t>
            </a:r>
            <a:r>
              <a:rPr lang="en-US" sz="2000" dirty="0" err="1" smtClean="0"/>
              <a:t>uoči</a:t>
            </a:r>
            <a:r>
              <a:rPr lang="en-US" sz="2000" dirty="0" smtClean="0"/>
              <a:t> </a:t>
            </a:r>
            <a:r>
              <a:rPr lang="en-US" sz="2000" dirty="0" err="1" smtClean="0"/>
              <a:t>Božićnih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Novogodišnjih</a:t>
            </a:r>
            <a:r>
              <a:rPr lang="en-US" sz="2000" dirty="0" smtClean="0"/>
              <a:t> </a:t>
            </a:r>
            <a:r>
              <a:rPr lang="en-US" sz="2000" dirty="0" err="1" smtClean="0"/>
              <a:t>praznika</a:t>
            </a:r>
            <a:r>
              <a:rPr lang="en-US" sz="2000" dirty="0" smtClean="0"/>
              <a:t> </a:t>
            </a:r>
            <a:r>
              <a:rPr lang="en-US" sz="2000" dirty="0" err="1" smtClean="0"/>
              <a:t>okitio</a:t>
            </a:r>
            <a:r>
              <a:rPr lang="en-US" sz="2000" dirty="0" smtClean="0"/>
              <a:t> je </a:t>
            </a:r>
            <a:r>
              <a:rPr lang="en-US" sz="2000" dirty="0" err="1" smtClean="0"/>
              <a:t>mirišljavu</a:t>
            </a:r>
            <a:r>
              <a:rPr lang="en-US" sz="2000" dirty="0" smtClean="0"/>
              <a:t> </a:t>
            </a:r>
            <a:r>
              <a:rPr lang="en-US" sz="2000" dirty="0" err="1" smtClean="0"/>
              <a:t>jelkicu</a:t>
            </a:r>
            <a:r>
              <a:rPr lang="en-US" sz="2000" dirty="0" smtClean="0"/>
              <a:t> </a:t>
            </a:r>
            <a:r>
              <a:rPr lang="en-US" sz="2000" dirty="0" err="1" smtClean="0"/>
              <a:t>koja</a:t>
            </a:r>
            <a:r>
              <a:rPr lang="en-US" sz="2000" dirty="0" smtClean="0"/>
              <a:t> </a:t>
            </a:r>
            <a:r>
              <a:rPr lang="en-US" sz="2000" dirty="0" err="1" smtClean="0"/>
              <a:t>visi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retrovizoru</a:t>
            </a:r>
            <a:r>
              <a:rPr lang="en-US" sz="2000" dirty="0" smtClean="0"/>
              <a:t> </a:t>
            </a:r>
            <a:r>
              <a:rPr lang="en-US" sz="2000" dirty="0" err="1" smtClean="0"/>
              <a:t>njegovog</a:t>
            </a:r>
            <a:r>
              <a:rPr lang="en-US" sz="2000" dirty="0" smtClean="0"/>
              <a:t> </a:t>
            </a:r>
            <a:r>
              <a:rPr lang="en-US" sz="2000" dirty="0" err="1" smtClean="0"/>
              <a:t>Golfa</a:t>
            </a:r>
            <a:r>
              <a:rPr lang="en-US" sz="2000" dirty="0" smtClean="0"/>
              <a:t> „</a:t>
            </a:r>
            <a:r>
              <a:rPr lang="en-US" sz="2000" dirty="0" err="1" smtClean="0"/>
              <a:t>dvojke</a:t>
            </a:r>
            <a:r>
              <a:rPr lang="en-US" sz="2000" dirty="0" smtClean="0"/>
              <a:t>“, </a:t>
            </a:r>
            <a:r>
              <a:rPr lang="en-US" sz="2000" dirty="0" err="1" smtClean="0"/>
              <a:t>čime</a:t>
            </a:r>
            <a:r>
              <a:rPr lang="en-US" sz="2000" dirty="0" smtClean="0"/>
              <a:t> je </a:t>
            </a:r>
            <a:r>
              <a:rPr lang="en-US" sz="2000" dirty="0" err="1" smtClean="0"/>
              <a:t>postao</a:t>
            </a:r>
            <a:r>
              <a:rPr lang="en-US" sz="2000" dirty="0" smtClean="0"/>
              <a:t> </a:t>
            </a:r>
            <a:r>
              <a:rPr lang="en-US" sz="2000" dirty="0" err="1" smtClean="0"/>
              <a:t>prvi</a:t>
            </a:r>
            <a:r>
              <a:rPr lang="en-US" sz="2000" dirty="0" smtClean="0"/>
              <a:t> </a:t>
            </a:r>
            <a:r>
              <a:rPr lang="en-US" sz="2000" dirty="0" err="1" smtClean="0"/>
              <a:t>vozač</a:t>
            </a:r>
            <a:r>
              <a:rPr lang="en-US" sz="2000" dirty="0" smtClean="0"/>
              <a:t> u </a:t>
            </a:r>
            <a:r>
              <a:rPr lang="en-US" sz="2000" dirty="0" err="1" smtClean="0"/>
              <a:t>svetu</a:t>
            </a:r>
            <a:r>
              <a:rPr lang="en-US" sz="2000" dirty="0" smtClean="0"/>
              <a:t> </a:t>
            </a:r>
            <a:r>
              <a:rPr lang="en-US" sz="2000" dirty="0" err="1" smtClean="0"/>
              <a:t>koji</a:t>
            </a:r>
            <a:r>
              <a:rPr lang="en-US" sz="2000" dirty="0" smtClean="0"/>
              <a:t> je </a:t>
            </a:r>
            <a:r>
              <a:rPr lang="en-US" sz="2000" dirty="0" err="1" smtClean="0"/>
              <a:t>uradio</a:t>
            </a:r>
            <a:r>
              <a:rPr lang="en-US" sz="2000" dirty="0" smtClean="0"/>
              <a:t> </a:t>
            </a:r>
            <a:r>
              <a:rPr lang="en-US" sz="2000" dirty="0" err="1" smtClean="0"/>
              <a:t>ovako</a:t>
            </a:r>
            <a:r>
              <a:rPr lang="en-US" sz="2000" dirty="0" smtClean="0"/>
              <a:t> </a:t>
            </a:r>
            <a:r>
              <a:rPr lang="en-US" sz="2000" dirty="0" err="1" smtClean="0"/>
              <a:t>nešto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Vektorska reprezentacija dokumenata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sr-Latn-BA" dirty="0" smtClean="0"/>
              <a:t>Dokument se predstavlja kao </a:t>
            </a:r>
            <a:r>
              <a:rPr lang="sr-Latn-BA" i="1" dirty="0" smtClean="0"/>
              <a:t>skup riječi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2643182"/>
            <a:ext cx="30718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BEOGRAD, 8. </a:t>
            </a:r>
            <a:r>
              <a:rPr lang="en-US" sz="2000" dirty="0" err="1" smtClean="0"/>
              <a:t>decembar</a:t>
            </a:r>
            <a:r>
              <a:rPr lang="en-US" sz="2000" dirty="0" smtClean="0"/>
              <a:t> 2013, (</a:t>
            </a:r>
            <a:r>
              <a:rPr lang="en-US" sz="2000" dirty="0" err="1" smtClean="0"/>
              <a:t>Njuz</a:t>
            </a:r>
            <a:r>
              <a:rPr lang="en-US" sz="2000" dirty="0" smtClean="0"/>
              <a:t>) – </a:t>
            </a:r>
            <a:r>
              <a:rPr lang="en-US" sz="2000" dirty="0" err="1" smtClean="0"/>
              <a:t>Goran</a:t>
            </a:r>
            <a:r>
              <a:rPr lang="en-US" sz="2000" dirty="0" smtClean="0"/>
              <a:t> D. (42), </a:t>
            </a:r>
            <a:r>
              <a:rPr lang="en-US" sz="2000" dirty="0" err="1" smtClean="0"/>
              <a:t>preduzetnik</a:t>
            </a:r>
            <a:r>
              <a:rPr lang="en-US" sz="2000" dirty="0" smtClean="0"/>
              <a:t> </a:t>
            </a:r>
            <a:r>
              <a:rPr lang="en-US" sz="2000" dirty="0" err="1" smtClean="0"/>
              <a:t>iz</a:t>
            </a:r>
            <a:r>
              <a:rPr lang="en-US" sz="2000" dirty="0" smtClean="0"/>
              <a:t> </a:t>
            </a:r>
            <a:r>
              <a:rPr lang="en-US" sz="2000" dirty="0" err="1" smtClean="0"/>
              <a:t>Beograda</a:t>
            </a:r>
            <a:r>
              <a:rPr lang="en-US" sz="2000" dirty="0" smtClean="0"/>
              <a:t>, </a:t>
            </a:r>
            <a:r>
              <a:rPr lang="en-US" sz="2000" dirty="0" err="1" smtClean="0"/>
              <a:t>uoči</a:t>
            </a:r>
            <a:r>
              <a:rPr lang="en-US" sz="2000" dirty="0" smtClean="0"/>
              <a:t> </a:t>
            </a:r>
            <a:r>
              <a:rPr lang="en-US" sz="2000" dirty="0" err="1" smtClean="0"/>
              <a:t>Božićnih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Novogodišnjih</a:t>
            </a:r>
            <a:r>
              <a:rPr lang="en-US" sz="2000" dirty="0" smtClean="0"/>
              <a:t> </a:t>
            </a:r>
            <a:r>
              <a:rPr lang="en-US" sz="2000" dirty="0" err="1" smtClean="0"/>
              <a:t>praznika</a:t>
            </a:r>
            <a:r>
              <a:rPr lang="en-US" sz="2000" dirty="0" smtClean="0"/>
              <a:t> </a:t>
            </a:r>
            <a:r>
              <a:rPr lang="en-US" sz="2000" dirty="0" err="1" smtClean="0"/>
              <a:t>okitio</a:t>
            </a:r>
            <a:r>
              <a:rPr lang="en-US" sz="2000" dirty="0" smtClean="0"/>
              <a:t> je </a:t>
            </a:r>
            <a:r>
              <a:rPr lang="en-US" sz="2000" dirty="0" err="1" smtClean="0"/>
              <a:t>mirišljavu</a:t>
            </a:r>
            <a:r>
              <a:rPr lang="en-US" sz="2000" dirty="0" smtClean="0"/>
              <a:t> </a:t>
            </a:r>
            <a:r>
              <a:rPr lang="en-US" sz="2000" dirty="0" err="1" smtClean="0"/>
              <a:t>jelkicu</a:t>
            </a:r>
            <a:r>
              <a:rPr lang="en-US" sz="2000" dirty="0" smtClean="0"/>
              <a:t> </a:t>
            </a:r>
            <a:r>
              <a:rPr lang="en-US" sz="2000" dirty="0" err="1" smtClean="0"/>
              <a:t>koja</a:t>
            </a:r>
            <a:r>
              <a:rPr lang="en-US" sz="2000" dirty="0" smtClean="0"/>
              <a:t> </a:t>
            </a:r>
            <a:r>
              <a:rPr lang="en-US" sz="2000" dirty="0" err="1" smtClean="0"/>
              <a:t>visi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retrovizoru</a:t>
            </a:r>
            <a:r>
              <a:rPr lang="en-US" sz="2000" dirty="0" smtClean="0"/>
              <a:t> </a:t>
            </a:r>
            <a:r>
              <a:rPr lang="en-US" sz="2000" dirty="0" err="1" smtClean="0"/>
              <a:t>njegovog</a:t>
            </a:r>
            <a:r>
              <a:rPr lang="en-US" sz="2000" dirty="0" smtClean="0"/>
              <a:t> </a:t>
            </a:r>
            <a:r>
              <a:rPr lang="en-US" sz="2000" dirty="0" err="1" smtClean="0"/>
              <a:t>Golfa</a:t>
            </a:r>
            <a:r>
              <a:rPr lang="en-US" sz="2000" dirty="0" smtClean="0"/>
              <a:t> „</a:t>
            </a:r>
            <a:r>
              <a:rPr lang="en-US" sz="2000" dirty="0" err="1" smtClean="0"/>
              <a:t>dvojke</a:t>
            </a:r>
            <a:r>
              <a:rPr lang="en-US" sz="2000" dirty="0" smtClean="0"/>
              <a:t>“, </a:t>
            </a:r>
            <a:r>
              <a:rPr lang="en-US" sz="2000" dirty="0" err="1" smtClean="0"/>
              <a:t>čime</a:t>
            </a:r>
            <a:r>
              <a:rPr lang="en-US" sz="2000" dirty="0" smtClean="0"/>
              <a:t> je </a:t>
            </a:r>
            <a:r>
              <a:rPr lang="en-US" sz="2000" dirty="0" err="1" smtClean="0"/>
              <a:t>postao</a:t>
            </a:r>
            <a:r>
              <a:rPr lang="en-US" sz="2000" dirty="0" smtClean="0"/>
              <a:t> </a:t>
            </a:r>
            <a:r>
              <a:rPr lang="en-US" sz="2000" dirty="0" err="1" smtClean="0"/>
              <a:t>prvi</a:t>
            </a:r>
            <a:r>
              <a:rPr lang="en-US" sz="2000" dirty="0" smtClean="0"/>
              <a:t> </a:t>
            </a:r>
            <a:r>
              <a:rPr lang="en-US" sz="2000" dirty="0" err="1" smtClean="0"/>
              <a:t>vozač</a:t>
            </a:r>
            <a:r>
              <a:rPr lang="en-US" sz="2000" dirty="0" smtClean="0"/>
              <a:t> u </a:t>
            </a:r>
            <a:r>
              <a:rPr lang="en-US" sz="2000" dirty="0" err="1" smtClean="0"/>
              <a:t>svetu</a:t>
            </a:r>
            <a:r>
              <a:rPr lang="en-US" sz="2000" dirty="0" smtClean="0"/>
              <a:t> </a:t>
            </a:r>
            <a:r>
              <a:rPr lang="en-US" sz="2000" dirty="0" err="1" smtClean="0"/>
              <a:t>koji</a:t>
            </a:r>
            <a:r>
              <a:rPr lang="en-US" sz="2000" dirty="0" smtClean="0"/>
              <a:t> je </a:t>
            </a:r>
            <a:r>
              <a:rPr lang="en-US" sz="2000" dirty="0" err="1" smtClean="0"/>
              <a:t>uradio</a:t>
            </a:r>
            <a:r>
              <a:rPr lang="en-US" sz="2000" dirty="0" smtClean="0"/>
              <a:t> </a:t>
            </a:r>
            <a:r>
              <a:rPr lang="en-US" sz="2000" dirty="0" err="1" smtClean="0"/>
              <a:t>ovako</a:t>
            </a:r>
            <a:r>
              <a:rPr lang="en-US" sz="2000" dirty="0" smtClean="0"/>
              <a:t> </a:t>
            </a:r>
            <a:r>
              <a:rPr lang="en-US" sz="2000" dirty="0" err="1" smtClean="0"/>
              <a:t>nešto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5" name="Picture 4" descr="MP9003142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98534"/>
            <a:ext cx="3071834" cy="43022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72066" y="3357562"/>
            <a:ext cx="148059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 err="1" smtClean="0"/>
              <a:t>preduzetnik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6143636" y="3857628"/>
            <a:ext cx="61908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 smtClean="0"/>
              <a:t>Golf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5214942" y="4000504"/>
            <a:ext cx="81586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 err="1" smtClean="0"/>
              <a:t>vozač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857884" y="4572008"/>
            <a:ext cx="99052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 err="1" smtClean="0"/>
              <a:t>prazni</a:t>
            </a:r>
            <a:r>
              <a:rPr lang="sr-Latn-BA" sz="2000" dirty="0" smtClean="0"/>
              <a:t>ci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5500694" y="5072074"/>
            <a:ext cx="89749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 err="1" smtClean="0"/>
              <a:t>jelkic</a:t>
            </a:r>
            <a:r>
              <a:rPr lang="sr-Latn-BA" sz="2000" dirty="0" smtClean="0"/>
              <a:t>a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1" name="Right Arrow 10"/>
          <p:cNvSpPr/>
          <p:nvPr/>
        </p:nvSpPr>
        <p:spPr>
          <a:xfrm>
            <a:off x="3643306" y="3929066"/>
            <a:ext cx="114300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Vektorska reprezentacija dokumenata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Primjer:</a:t>
            </a:r>
          </a:p>
          <a:p>
            <a:pPr lvl="1"/>
            <a:r>
              <a:rPr lang="sr-Latn-BA" dirty="0" smtClean="0"/>
              <a:t>Dok1 = “dokument se predstavlja kao skup riječi”</a:t>
            </a:r>
            <a:endParaRPr lang="en-US" dirty="0" smtClean="0"/>
          </a:p>
          <a:p>
            <a:pPr lvl="1"/>
            <a:r>
              <a:rPr lang="sr-Latn-BA" dirty="0" smtClean="0"/>
              <a:t>Dok2 = “skup riječi se predstavlja kao dokument”</a:t>
            </a:r>
          </a:p>
          <a:p>
            <a:pPr lvl="1"/>
            <a:r>
              <a:rPr lang="sr-Latn-BA" dirty="0" smtClean="0"/>
              <a:t>Dok3 = “predstavlja dokument riječi kao skup se”</a:t>
            </a:r>
          </a:p>
          <a:p>
            <a:r>
              <a:rPr lang="sr-Latn-BA" dirty="0" smtClean="0"/>
              <a:t>Postoji li razlika između ovih dokumenta?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Vektorska reprezentacija dokumenata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BA" dirty="0" smtClean="0"/>
              <a:t>Dokument se predstavlja kao </a:t>
            </a:r>
            <a:r>
              <a:rPr lang="sr-Latn-BA" i="1" dirty="0" smtClean="0"/>
              <a:t>skup riječi</a:t>
            </a:r>
          </a:p>
          <a:p>
            <a:r>
              <a:rPr lang="sr-Latn-BA" dirty="0" smtClean="0"/>
              <a:t>Skup riječi se predstavlja kao vektor čiji su elementi frekvencije pojavljivanja pojedinih termina (npr. riječi)</a:t>
            </a:r>
          </a:p>
          <a:p>
            <a:r>
              <a:rPr lang="sr-Latn-BA" dirty="0" smtClean="0"/>
              <a:t>TF</a:t>
            </a:r>
            <a:r>
              <a:rPr lang="sr-Latn-BA" i="1" baseline="-25000" dirty="0" smtClean="0"/>
              <a:t>t,d </a:t>
            </a:r>
            <a:r>
              <a:rPr lang="sr-Latn-BA" i="1" baseline="30000" dirty="0" smtClean="0"/>
              <a:t> </a:t>
            </a:r>
            <a:r>
              <a:rPr lang="sr-Latn-BA" i="1" dirty="0" smtClean="0"/>
              <a:t> </a:t>
            </a:r>
            <a:r>
              <a:rPr lang="sr-Latn-BA" dirty="0" smtClean="0"/>
              <a:t>frekvencija pojavljivanja termina </a:t>
            </a:r>
            <a:r>
              <a:rPr lang="sr-Latn-BA" i="1" dirty="0" smtClean="0"/>
              <a:t>t</a:t>
            </a:r>
            <a:r>
              <a:rPr lang="sr-Latn-BA" dirty="0" smtClean="0"/>
              <a:t> u dokumentu </a:t>
            </a:r>
            <a:r>
              <a:rPr lang="sr-Latn-BA" i="1" dirty="0" smtClean="0"/>
              <a:t>d</a:t>
            </a:r>
          </a:p>
          <a:p>
            <a:r>
              <a:rPr lang="sr-Latn-BA" dirty="0" smtClean="0"/>
              <a:t>Vektor ima onoliko elemenata koliko različitih termina se javlja u kolekciji</a:t>
            </a:r>
          </a:p>
          <a:p>
            <a:r>
              <a:rPr lang="sr-Latn-BA" dirty="0" smtClean="0"/>
              <a:t>Rječnik/leksikon – skup termina koji se javljaju u kolekciji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Vektorska reprezentacija dokumenata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00171"/>
          </a:xfrm>
        </p:spPr>
        <p:txBody>
          <a:bodyPr>
            <a:noAutofit/>
          </a:bodyPr>
          <a:lstStyle/>
          <a:p>
            <a:r>
              <a:rPr lang="sr-Latn-BA" sz="2800" dirty="0" smtClean="0"/>
              <a:t>Vektor ima onoliko elemenata koliko različitih termina se javlja u kolekciji</a:t>
            </a:r>
          </a:p>
          <a:p>
            <a:r>
              <a:rPr lang="sr-Latn-BA" sz="2800" dirty="0" smtClean="0"/>
              <a:t>Većina elemenata je jednaka nuli</a:t>
            </a:r>
          </a:p>
          <a:p>
            <a:pPr>
              <a:buNone/>
            </a:pP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85786" y="3286124"/>
          <a:ext cx="8072488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9061"/>
                <a:gridCol w="1009061"/>
                <a:gridCol w="1009061"/>
                <a:gridCol w="1009061"/>
                <a:gridCol w="1009061"/>
                <a:gridCol w="1009061"/>
                <a:gridCol w="1009061"/>
                <a:gridCol w="1009061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BA" dirty="0" smtClean="0"/>
                        <a:t>nova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galaksija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toplota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holivud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film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uloga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dijeta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krzno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5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3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58" y="364331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b="1" dirty="0" smtClean="0"/>
              <a:t>A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Želje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r-Latn-BA" sz="3000" dirty="0" smtClean="0">
                <a:solidFill>
                  <a:schemeClr val="tx2"/>
                </a:solidFill>
              </a:rPr>
              <a:t>Želimo da mašine mogu:</a:t>
            </a:r>
          </a:p>
          <a:p>
            <a:r>
              <a:rPr lang="sr-Latn-BA" dirty="0" smtClean="0"/>
              <a:t>Da koriste prirodni jezik/govor kao interfejs.</a:t>
            </a:r>
          </a:p>
          <a:p>
            <a:r>
              <a:rPr lang="sr-Latn-BA" dirty="0" smtClean="0"/>
              <a:t>Da nam pomognu u upravljanju, pronalaženju i sumarizovanju informacija.</a:t>
            </a:r>
          </a:p>
          <a:p>
            <a:r>
              <a:rPr lang="sr-Latn-BA" dirty="0" smtClean="0"/>
              <a:t>Da obrađuju naš email.</a:t>
            </a:r>
          </a:p>
          <a:p>
            <a:r>
              <a:rPr lang="sr-Latn-BA" dirty="0" smtClean="0"/>
              <a:t>Da automatski prevode sa različitih jezika.</a:t>
            </a:r>
          </a:p>
          <a:p>
            <a:r>
              <a:rPr lang="sr-Latn-BA" dirty="0" smtClean="0"/>
              <a:t>Da razgovaraju sa nama.</a:t>
            </a:r>
          </a:p>
          <a:p>
            <a:endParaRPr lang="sr-Latn-BA" dirty="0" smtClean="0"/>
          </a:p>
          <a:p>
            <a:endParaRPr lang="en-US" dirty="0"/>
          </a:p>
        </p:txBody>
      </p:sp>
      <p:pic>
        <p:nvPicPr>
          <p:cNvPr id="5" name="Content Placeholder 6" descr="Dat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357298"/>
            <a:ext cx="3071834" cy="4377711"/>
          </a:xfrm>
        </p:spPr>
      </p:pic>
      <p:pic>
        <p:nvPicPr>
          <p:cNvPr id="6" name="Content Placeholder 7" descr="R2D2_C3P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857628"/>
            <a:ext cx="4038600" cy="2560320"/>
          </a:xfrm>
          <a:prstGeom prst="rect">
            <a:avLst/>
          </a:prstGeom>
        </p:spPr>
      </p:pic>
      <p:pic>
        <p:nvPicPr>
          <p:cNvPr id="7" name="Picture 6" descr="Hal9000.jpg"/>
          <p:cNvPicPr>
            <a:picLocks noChangeAspect="1"/>
          </p:cNvPicPr>
          <p:nvPr/>
        </p:nvPicPr>
        <p:blipFill>
          <a:blip r:embed="rId5" cstate="print"/>
          <a:srcRect l="36621" t="13733" r="35913" b="8447"/>
          <a:stretch>
            <a:fillRect/>
          </a:stretch>
        </p:blipFill>
        <p:spPr>
          <a:xfrm>
            <a:off x="7358082" y="2071678"/>
            <a:ext cx="1071570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Vektorska reprezentacija dokumenata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00171"/>
          </a:xfrm>
        </p:spPr>
        <p:txBody>
          <a:bodyPr>
            <a:noAutofit/>
          </a:bodyPr>
          <a:lstStyle/>
          <a:p>
            <a:r>
              <a:rPr lang="sr-Latn-BA" sz="2800" dirty="0" smtClean="0"/>
              <a:t>Vektor ima onoliko elemenata koliko različitih termina se javlja u kolekciji</a:t>
            </a:r>
          </a:p>
          <a:p>
            <a:r>
              <a:rPr lang="sr-Latn-BA" sz="2800" dirty="0" smtClean="0"/>
              <a:t>Većina elemenata je jednaka nuli</a:t>
            </a:r>
          </a:p>
          <a:p>
            <a:pPr>
              <a:buNone/>
            </a:pP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85786" y="3286124"/>
          <a:ext cx="8072488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9061"/>
                <a:gridCol w="1009061"/>
                <a:gridCol w="1009061"/>
                <a:gridCol w="1009061"/>
                <a:gridCol w="1009061"/>
                <a:gridCol w="1009061"/>
                <a:gridCol w="1009061"/>
                <a:gridCol w="1009061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BA" dirty="0" smtClean="0"/>
                        <a:t>nova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galaksija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toplota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holivud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film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uloga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dijeta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krzno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5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3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58" y="364331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b="1" dirty="0" smtClean="0"/>
              <a:t>A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4429132"/>
            <a:ext cx="641143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2800" dirty="0" smtClean="0"/>
              <a:t>“nova” se javlja 10 puta u dokumentu </a:t>
            </a:r>
            <a:r>
              <a:rPr lang="sr-Latn-BA" sz="2800" b="1" dirty="0" smtClean="0"/>
              <a:t>A</a:t>
            </a:r>
          </a:p>
          <a:p>
            <a:r>
              <a:rPr lang="sr-Latn-BA" sz="2800" dirty="0" smtClean="0"/>
              <a:t>“galaksija” se javlja 5 puta u dokumentu </a:t>
            </a:r>
            <a:r>
              <a:rPr lang="sr-Latn-BA" sz="2800" b="1" dirty="0" smtClean="0"/>
              <a:t>A</a:t>
            </a:r>
          </a:p>
          <a:p>
            <a:r>
              <a:rPr lang="sr-Latn-BA" sz="2800" dirty="0" smtClean="0"/>
              <a:t>“toplota” se javlja 3 puta u dokumentu </a:t>
            </a:r>
            <a:r>
              <a:rPr lang="sr-Latn-BA" sz="2800" b="1" dirty="0" smtClean="0"/>
              <a:t>A</a:t>
            </a:r>
          </a:p>
          <a:p>
            <a:r>
              <a:rPr lang="sr-Latn-BA" sz="2800" dirty="0" smtClean="0"/>
              <a:t>prazno znači 0 pojavljivanja</a:t>
            </a:r>
            <a:endParaRPr lang="en-US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Vektorska reprezentacija dokumenata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5757" y="1785926"/>
          <a:ext cx="8072487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095"/>
                <a:gridCol w="928694"/>
                <a:gridCol w="1012040"/>
                <a:gridCol w="896943"/>
                <a:gridCol w="896943"/>
                <a:gridCol w="896943"/>
                <a:gridCol w="896943"/>
                <a:gridCol w="896943"/>
                <a:gridCol w="89694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nova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galaksija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toplota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holivud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film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uloga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dijeta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krzno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 smtClean="0"/>
                        <a:t>A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5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3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 smtClean="0"/>
                        <a:t>B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 smtClean="0"/>
                        <a:t>C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8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7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 smtClean="0"/>
                        <a:t>D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9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5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 smtClean="0"/>
                        <a:t>E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 smtClean="0"/>
                        <a:t>F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9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 smtClean="0"/>
                        <a:t>G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7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9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 smtClean="0"/>
                        <a:t>H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2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8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 smtClean="0"/>
                        <a:t>I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7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6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3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Vektorska reprezentacija dokumenata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BA" dirty="0" smtClean="0"/>
              <a:t>Dokumenti su predstavljeni kao vektori u prostoru termina</a:t>
            </a:r>
          </a:p>
          <a:p>
            <a:r>
              <a:rPr lang="sr-Latn-BA" dirty="0" smtClean="0"/>
              <a:t>Termini su obično normalizovani</a:t>
            </a:r>
          </a:p>
          <a:p>
            <a:r>
              <a:rPr lang="sr-Latn-BA" dirty="0" smtClean="0"/>
              <a:t>Broj pojavljivanja termina se čuva u vektoru</a:t>
            </a:r>
          </a:p>
          <a:p>
            <a:r>
              <a:rPr lang="sr-Latn-BA" dirty="0" smtClean="0"/>
              <a:t>Moguće je terminima dodijeliti težine</a:t>
            </a:r>
          </a:p>
          <a:p>
            <a:r>
              <a:rPr lang="sr-Latn-BA" dirty="0" smtClean="0"/>
              <a:t>Upit se posmatra kao dokument</a:t>
            </a:r>
          </a:p>
          <a:p>
            <a:r>
              <a:rPr lang="sr-Latn-BA" dirty="0" smtClean="0"/>
              <a:t>Sličnost dokumenata se mjeri udaljenošću između vektora</a:t>
            </a:r>
          </a:p>
          <a:p>
            <a:r>
              <a:rPr lang="sr-Latn-BA" dirty="0" smtClean="0"/>
              <a:t>Rezultati se rangiraju prema sličnosti sa upitom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sr-Latn-BA" dirty="0" smtClean="0"/>
              <a:t>Poređenje dokumenata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BA" dirty="0" smtClean="0">
                <a:ea typeface="ＭＳ Ｐゴシック" charset="-128"/>
                <a:cs typeface="ＭＳ Ｐゴシック" charset="-128"/>
              </a:rPr>
              <a:t>Sličnost dokumenata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>
                <a:ea typeface="ＭＳ Ｐゴシック" charset="-128"/>
                <a:cs typeface="ＭＳ Ｐゴシック" charset="-128"/>
              </a:rPr>
              <a:t>Data su tri dokumenta i njihove vektorske reprezentacije:</a:t>
            </a:r>
          </a:p>
          <a:p>
            <a:pPr eaLnBrk="1" hangingPunct="1">
              <a:buFont typeface="Arial" charset="0"/>
              <a:buNone/>
            </a:pPr>
            <a:endParaRPr lang="sr-Latn-BA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A = [10 5 3 0 0 0 0 0];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G = [5 0 7 0 0 9 0 0];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E = [0 0 0 0 0 10 10 0];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BA" dirty="0" smtClean="0">
                <a:ea typeface="ＭＳ Ｐゴシック" charset="-128"/>
                <a:cs typeface="ＭＳ Ｐゴシック" charset="-128"/>
              </a:rPr>
              <a:t>Sličnost dokumenata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dirty="0" smtClean="0">
                <a:ea typeface="ＭＳ Ｐゴシック" charset="-128"/>
                <a:cs typeface="ＭＳ Ｐゴシック" charset="-128"/>
              </a:rPr>
              <a:t>A = [10  5  3  0   0     0    0   0];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dirty="0" smtClean="0">
                <a:ea typeface="ＭＳ Ｐゴシック" charset="-128"/>
                <a:cs typeface="ＭＳ Ｐゴシック" charset="-128"/>
              </a:rPr>
              <a:t>G = [  5  0  7  0   0     9    0   0];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dirty="0" smtClean="0">
                <a:ea typeface="ＭＳ Ｐゴシック" charset="-128"/>
                <a:cs typeface="ＭＳ Ｐゴシック" charset="-128"/>
              </a:rPr>
              <a:t>E =  [  0  0  0  0   0  10  10   0];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30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sr-Latn-BA" sz="3000" dirty="0" smtClean="0">
                <a:ea typeface="ＭＳ Ｐゴシック" charset="-128"/>
                <a:cs typeface="ＭＳ Ｐゴシック" charset="-128"/>
              </a:rPr>
              <a:t>Vektori se posmatraju kao binarni -&gt; sličnost je broj zajedničkih riječi (Hemingova distanca)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0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dirty="0" err="1" smtClean="0">
                <a:ea typeface="ＭＳ Ｐゴシック" charset="-128"/>
                <a:cs typeface="ＭＳ Ｐゴシック" charset="-128"/>
              </a:rPr>
              <a:t>Sb(A,G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) = ?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dirty="0" err="1" smtClean="0">
                <a:ea typeface="ＭＳ Ｐゴシック" charset="-128"/>
                <a:cs typeface="ＭＳ Ｐゴシック" charset="-128"/>
              </a:rPr>
              <a:t>Sb(A,E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) = ?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dirty="0" err="1" smtClean="0">
                <a:ea typeface="ＭＳ Ｐゴシック" charset="-128"/>
                <a:cs typeface="ＭＳ Ｐゴシック" charset="-128"/>
              </a:rPr>
              <a:t>Sb(G,E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) = ?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0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sr-Latn-BA" sz="3000" dirty="0" smtClean="0">
                <a:ea typeface="ＭＳ Ｐゴシック" charset="-128"/>
                <a:cs typeface="ＭＳ Ｐゴシック" charset="-128"/>
              </a:rPr>
              <a:t>Koji par dokumenata je najsličniji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BA" dirty="0" smtClean="0">
                <a:ea typeface="ＭＳ Ｐゴシック" charset="-128"/>
                <a:cs typeface="ＭＳ Ｐゴシック" charset="-128"/>
              </a:rPr>
              <a:t>Sličnost dokumenata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dirty="0" smtClean="0">
                <a:ea typeface="ＭＳ Ｐゴシック" charset="-128"/>
                <a:cs typeface="ＭＳ Ｐゴシック" charset="-128"/>
              </a:rPr>
              <a:t>A = [10  5  3  0   0     0    0   0];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dirty="0" smtClean="0">
                <a:ea typeface="ＭＳ Ｐゴシック" charset="-128"/>
                <a:cs typeface="ＭＳ Ｐゴシック" charset="-128"/>
              </a:rPr>
              <a:t>G = [  5  0  7  0   0     9    0   0];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dirty="0" smtClean="0">
                <a:ea typeface="ＭＳ Ｐゴシック" charset="-128"/>
                <a:cs typeface="ＭＳ Ｐゴシック" charset="-128"/>
              </a:rPr>
              <a:t>E =  [  0  0  0  0   0  10  10   0];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30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sr-Latn-BA" sz="3000" dirty="0" smtClean="0">
                <a:ea typeface="ＭＳ Ｐゴシック" charset="-128"/>
                <a:cs typeface="ＭＳ Ｐゴシック" charset="-128"/>
              </a:rPr>
              <a:t>Vektori se posmatraju kao binarni -&gt; sličnost je broj zajedničkih riječi (Hemingova distanca komplemenata)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0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dirty="0" err="1" smtClean="0">
                <a:ea typeface="ＭＳ Ｐゴシック" charset="-128"/>
                <a:cs typeface="ＭＳ Ｐゴシック" charset="-128"/>
              </a:rPr>
              <a:t>Sb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(A,G) = </a:t>
            </a:r>
            <a:r>
              <a:rPr lang="sr-Latn-BA" sz="3000" dirty="0" smtClean="0">
                <a:ea typeface="ＭＳ Ｐゴシック" charset="-128"/>
                <a:cs typeface="ＭＳ Ｐゴシック" charset="-128"/>
              </a:rPr>
              <a:t>2</a:t>
            </a:r>
            <a:endParaRPr lang="en-US" sz="30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dirty="0" err="1" smtClean="0">
                <a:ea typeface="ＭＳ Ｐゴシック" charset="-128"/>
                <a:cs typeface="ＭＳ Ｐゴシック" charset="-128"/>
              </a:rPr>
              <a:t>Sb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(A,E) = </a:t>
            </a:r>
            <a:r>
              <a:rPr lang="sr-Latn-BA" sz="3000" dirty="0" smtClean="0">
                <a:ea typeface="ＭＳ Ｐゴシック" charset="-128"/>
                <a:cs typeface="ＭＳ Ｐゴシック" charset="-128"/>
              </a:rPr>
              <a:t>0</a:t>
            </a:r>
            <a:endParaRPr lang="en-US" sz="30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dirty="0" err="1" smtClean="0">
                <a:ea typeface="ＭＳ Ｐゴシック" charset="-128"/>
                <a:cs typeface="ＭＳ Ｐゴシック" charset="-128"/>
              </a:rPr>
              <a:t>Sb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(G,E) = </a:t>
            </a:r>
            <a:r>
              <a:rPr lang="sr-Latn-BA" sz="3000" dirty="0" smtClean="0">
                <a:ea typeface="ＭＳ Ｐゴシック" charset="-128"/>
                <a:cs typeface="ＭＳ Ｐゴシック" charset="-128"/>
              </a:rPr>
              <a:t>1</a:t>
            </a:r>
            <a:endParaRPr lang="en-US" sz="30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0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sr-Latn-BA" sz="3000" dirty="0" smtClean="0">
                <a:ea typeface="ＭＳ Ｐゴシック" charset="-128"/>
                <a:cs typeface="ＭＳ Ｐゴシック" charset="-128"/>
              </a:rPr>
              <a:t>Koji par dokumenata je najsličniji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BA" dirty="0" smtClean="0">
                <a:ea typeface="ＭＳ Ｐゴシック" charset="-128"/>
                <a:cs typeface="ＭＳ Ｐゴシック" charset="-128"/>
              </a:rPr>
              <a:t>Različitost dokumenata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963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>
                <a:ea typeface="ＭＳ Ｐゴシック" charset="-128"/>
                <a:cs typeface="ＭＳ Ｐゴシック" charset="-128"/>
              </a:rPr>
              <a:t>A = [10 5 3 0 0 0 0 0];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>
                <a:ea typeface="ＭＳ Ｐゴシック" charset="-128"/>
                <a:cs typeface="ＭＳ Ｐゴシック" charset="-128"/>
              </a:rPr>
              <a:t>G = [5 0 7 0 0 9 0 0];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>
                <a:ea typeface="ＭＳ Ｐゴシック" charset="-128"/>
                <a:cs typeface="ＭＳ Ｐゴシック" charset="-128"/>
              </a:rPr>
              <a:t>E = [0 0 0 0 0 10 10 0];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30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30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>
                <a:ea typeface="ＭＳ Ｐゴシック" charset="-128"/>
                <a:cs typeface="ＭＳ Ｐゴシック" charset="-128"/>
              </a:rPr>
              <a:t>SSD(A,G) = ?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>
                <a:ea typeface="ＭＳ Ｐゴシック" charset="-128"/>
                <a:cs typeface="ＭＳ Ｐゴシック" charset="-128"/>
              </a:rPr>
              <a:t>SSD(A,E) = ?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>
                <a:ea typeface="ＭＳ Ｐゴシック" charset="-128"/>
                <a:cs typeface="ＭＳ Ｐゴシック" charset="-128"/>
              </a:rPr>
              <a:t>SSD(G,E) = ?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63588" y="3116263"/>
          <a:ext cx="7191375" cy="992187"/>
        </p:xfrm>
        <a:graphic>
          <a:graphicData uri="http://schemas.openxmlformats.org/presentationml/2006/ole">
            <p:oleObj spid="_x0000_s1026" name="Equation" r:id="rId3" imgW="3314520" imgH="457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BA" dirty="0" smtClean="0">
                <a:ea typeface="ＭＳ Ｐゴシック" charset="-128"/>
                <a:cs typeface="ＭＳ Ｐゴシック" charset="-128"/>
              </a:rPr>
              <a:t>Različitost dokumenata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963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>
                <a:ea typeface="ＭＳ Ｐゴシック" charset="-128"/>
                <a:cs typeface="ＭＳ Ｐゴシック" charset="-128"/>
              </a:rPr>
              <a:t>A = [10 5 3 0 0 0 0 0];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>
                <a:ea typeface="ＭＳ Ｐゴシック" charset="-128"/>
                <a:cs typeface="ＭＳ Ｐゴシック" charset="-128"/>
              </a:rPr>
              <a:t>G = [5 0 7 0 0 9 0 0];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>
                <a:ea typeface="ＭＳ Ｐゴシック" charset="-128"/>
                <a:cs typeface="ＭＳ Ｐゴシック" charset="-128"/>
              </a:rPr>
              <a:t>E = [0 0 0 0 0 10 10 0];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30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30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>
                <a:ea typeface="ＭＳ Ｐゴシック" charset="-128"/>
                <a:cs typeface="ＭＳ Ｐゴシック" charset="-128"/>
              </a:rPr>
              <a:t>SSD(A,G) = </a:t>
            </a:r>
            <a:r>
              <a:rPr lang="sr-Latn-BA" sz="3000" dirty="0" smtClean="0">
                <a:ea typeface="ＭＳ Ｐゴシック" charset="-128"/>
                <a:cs typeface="ＭＳ Ｐゴシック" charset="-128"/>
              </a:rPr>
              <a:t>147</a:t>
            </a:r>
            <a:endParaRPr lang="en-US" sz="30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>
                <a:ea typeface="ＭＳ Ｐゴシック" charset="-128"/>
                <a:cs typeface="ＭＳ Ｐゴシック" charset="-128"/>
              </a:rPr>
              <a:t>SSD(A,E) = </a:t>
            </a:r>
            <a:r>
              <a:rPr lang="sr-Latn-BA" sz="3000" dirty="0" smtClean="0">
                <a:ea typeface="ＭＳ Ｐゴシック" charset="-128"/>
                <a:cs typeface="ＭＳ Ｐゴシック" charset="-128"/>
              </a:rPr>
              <a:t>334</a:t>
            </a:r>
            <a:endParaRPr lang="en-US" sz="30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>
                <a:ea typeface="ＭＳ Ｐゴシック" charset="-128"/>
                <a:cs typeface="ＭＳ Ｐゴシック" charset="-128"/>
              </a:rPr>
              <a:t>SSD(G,E) = </a:t>
            </a:r>
            <a:r>
              <a:rPr lang="sr-Latn-BA" sz="3000" dirty="0" smtClean="0">
                <a:ea typeface="ＭＳ Ｐゴシック" charset="-128"/>
                <a:cs typeface="ＭＳ Ｐゴシック" charset="-128"/>
              </a:rPr>
              <a:t>175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sr-Latn-BA" sz="3000" dirty="0" smtClean="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90000"/>
              </a:lnSpc>
              <a:buNone/>
            </a:pPr>
            <a:r>
              <a:rPr lang="sr-Latn-BA" sz="3000" dirty="0" smtClean="0">
                <a:ea typeface="ＭＳ Ｐゴシック" charset="-128"/>
                <a:cs typeface="ＭＳ Ｐゴシック" charset="-128"/>
              </a:rPr>
              <a:t>Koji par dokumenata je najsličniji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?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3000" dirty="0" smtClean="0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17563" y="3116263"/>
          <a:ext cx="7081837" cy="992187"/>
        </p:xfrm>
        <a:graphic>
          <a:graphicData uri="http://schemas.openxmlformats.org/presentationml/2006/ole">
            <p:oleObj spid="_x0000_s2050" name="Equation" r:id="rId3" imgW="3263760" imgH="457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BA" dirty="0" smtClean="0">
                <a:ea typeface="ＭＳ Ｐゴシック" charset="-128"/>
                <a:cs typeface="ＭＳ Ｐゴシック" charset="-128"/>
              </a:rPr>
              <a:t>Sličnost dokumenata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0661" name="Content Placeholder 2"/>
          <p:cNvSpPr>
            <a:spLocks noGrp="1"/>
          </p:cNvSpPr>
          <p:nvPr>
            <p:ph idx="1"/>
          </p:nvPr>
        </p:nvSpPr>
        <p:spPr>
          <a:xfrm>
            <a:off x="285720" y="1214422"/>
            <a:ext cx="8229600" cy="2357454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A = [10 5 3 0 0 0 0 0];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G = [5 0 7 0 0 9 0 0];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E = [0 0 0 0 0 10 10 0];</a:t>
            </a:r>
            <a:endParaRPr lang="sr-Latn-BA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buFont typeface="Arial" charset="0"/>
              <a:buNone/>
            </a:pPr>
            <a:r>
              <a:rPr lang="sr-Latn-BA" dirty="0" smtClean="0">
                <a:ea typeface="ＭＳ Ｐゴシック" charset="-128"/>
                <a:cs typeface="ＭＳ Ｐゴシック" charset="-128"/>
              </a:rPr>
              <a:t>Kosinusna sličnost dokumenata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buFont typeface="Arial" charset="0"/>
              <a:buNone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357158" y="3481397"/>
          <a:ext cx="6254750" cy="1233487"/>
        </p:xfrm>
        <a:graphic>
          <a:graphicData uri="http://schemas.openxmlformats.org/presentationml/2006/ole">
            <p:oleObj spid="_x0000_s3074" name="Equation" r:id="rId3" imgW="2247840" imgH="44424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8596" y="4687211"/>
            <a:ext cx="59293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800" dirty="0" smtClean="0"/>
              <a:t>sim(A, G) = 0,4927</a:t>
            </a:r>
          </a:p>
          <a:p>
            <a:r>
              <a:rPr lang="sr-Latn-BA" sz="2800" dirty="0" smtClean="0"/>
              <a:t>sim(A, E) = 0</a:t>
            </a:r>
          </a:p>
          <a:p>
            <a:r>
              <a:rPr lang="sr-Latn-BA" sz="2800" dirty="0" smtClean="0"/>
              <a:t>sim(G, E) = 0,5112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33" t="34244" r="4739" b="30042"/>
          <a:stretch>
            <a:fillRect/>
          </a:stretch>
        </p:blipFill>
        <p:spPr bwMode="auto">
          <a:xfrm>
            <a:off x="214282" y="1142984"/>
            <a:ext cx="8643966" cy="224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Stvarnost</a:t>
            </a:r>
            <a:endParaRPr lang="en-US" dirty="0"/>
          </a:p>
        </p:txBody>
      </p:sp>
      <p:pic>
        <p:nvPicPr>
          <p:cNvPr id="6" name="Picture 5" descr="junkfil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786058"/>
            <a:ext cx="5715000" cy="3200400"/>
          </a:xfrm>
          <a:prstGeom prst="rect">
            <a:avLst/>
          </a:prstGeom>
        </p:spPr>
      </p:pic>
      <p:pic>
        <p:nvPicPr>
          <p:cNvPr id="9" name="Content Placeholder 8" descr="Watson_Answering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57620" y="2786058"/>
            <a:ext cx="4572000" cy="2562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4000" dirty="0" smtClean="0">
                <a:ea typeface="ＭＳ Ｐゴシック" charset="-128"/>
                <a:cs typeface="ＭＳ Ｐゴシック" charset="-128"/>
              </a:rPr>
              <a:t>Neke riječi su informativnije od drugih</a:t>
            </a:r>
            <a:endParaRPr lang="en-US" sz="40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457200" y="1611333"/>
            <a:ext cx="8229600" cy="4525963"/>
          </a:xfrm>
        </p:spPr>
        <p:txBody>
          <a:bodyPr>
            <a:normAutofit/>
          </a:bodyPr>
          <a:lstStyle/>
          <a:p>
            <a:r>
              <a:rPr lang="sr-Latn-BA" dirty="0" smtClean="0">
                <a:ea typeface="ＭＳ Ｐゴシック" charset="-128"/>
                <a:cs typeface="ＭＳ Ｐゴシック" charset="-128"/>
              </a:rPr>
              <a:t>Da li nam činjenica da dva dokumenta sadrže riječ “i” nešto govori? Šta je sa “ili”, odnosno, “the” i “and” u engleskom.</a:t>
            </a: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Stop</a:t>
            </a:r>
            <a:r>
              <a:rPr lang="sr-Latn-BA" dirty="0" smtClean="0">
                <a:ea typeface="ＭＳ Ｐゴシック" charset="-128"/>
                <a:cs typeface="ＭＳ Ｐゴシック" charset="-128"/>
              </a:rPr>
              <a:t> riječi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(</a:t>
            </a:r>
            <a:r>
              <a:rPr lang="sr-Latn-BA" dirty="0" smtClean="0">
                <a:ea typeface="ＭＳ Ｐゴシック" charset="-128"/>
                <a:cs typeface="ＭＳ Ｐゴシック" charset="-128"/>
              </a:rPr>
              <a:t>stop words,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noise words): </a:t>
            </a:r>
            <a:r>
              <a:rPr lang="sr-Latn-BA" dirty="0" smtClean="0">
                <a:ea typeface="ＭＳ Ｐゴシック" charset="-128"/>
                <a:cs typeface="ＭＳ Ｐゴシック" charset="-128"/>
              </a:rPr>
              <a:t>Riječi koje vjerovatno nisu korisne u obradi. Filtriraju se prije korišćenja reprezentacije.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sr-Latn-BA" dirty="0" smtClean="0">
                <a:ea typeface="ＭＳ Ｐゴシック" charset="-128"/>
                <a:cs typeface="ＭＳ Ｐゴシック" charset="-128"/>
              </a:rPr>
              <a:t>Ostale riječi će biti manje ili više informativne.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684" name="TextBox 3"/>
          <p:cNvSpPr txBox="1">
            <a:spLocks noChangeArrowheads="1"/>
          </p:cNvSpPr>
          <p:nvPr/>
        </p:nvSpPr>
        <p:spPr bwMode="auto">
          <a:xfrm>
            <a:off x="572213" y="5429264"/>
            <a:ext cx="81431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charset="0"/>
              </a:rPr>
              <a:t>http://www.textfixer.com/resources/common-english-words.txt</a:t>
            </a:r>
            <a:endParaRPr lang="en-US" sz="24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Relevantnost riječi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Da li sve riječi jednako utiču na određivanje relevantnosti dokumenta u odnosu na upit?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Relevantnost riječi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Da li sve riječi jednako utiču na određivanje relevantnosti dokumenta u odnosu na upit?</a:t>
            </a:r>
          </a:p>
          <a:p>
            <a:r>
              <a:rPr lang="sr-Latn-BA" dirty="0" smtClean="0"/>
              <a:t>Da li je riječ koja se javlja u gotovo svakom dokumentu u kolekciji značajna za određivanje relevantnosti dokumenta u odnosu na upit?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Inverzna frekvencija dokumenata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14486"/>
          </a:xfrm>
        </p:spPr>
        <p:txBody>
          <a:bodyPr>
            <a:normAutofit lnSpcReduction="10000"/>
          </a:bodyPr>
          <a:lstStyle/>
          <a:p>
            <a:r>
              <a:rPr lang="sr-Latn-BA" dirty="0" smtClean="0"/>
              <a:t>Ako se termin iz upita javlja u manjem broju dokumenata oni su relevantniji za taj upit</a:t>
            </a:r>
            <a:endParaRPr lang="en-US" dirty="0" smtClean="0"/>
          </a:p>
          <a:p>
            <a:r>
              <a:rPr lang="sr-Latn-BA" i="1" dirty="0" smtClean="0"/>
              <a:t>IDF</a:t>
            </a:r>
            <a:r>
              <a:rPr lang="sr-Latn-BA" dirty="0" smtClean="0"/>
              <a:t> za termin </a:t>
            </a:r>
            <a:r>
              <a:rPr lang="sr-Latn-BA" i="1" dirty="0" smtClean="0"/>
              <a:t>t</a:t>
            </a:r>
            <a:endParaRPr lang="sr-Latn-BA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178959" y="3325603"/>
          <a:ext cx="2786082" cy="1246405"/>
        </p:xfrm>
        <a:graphic>
          <a:graphicData uri="http://schemas.openxmlformats.org/presentationml/2006/ole">
            <p:oleObj spid="_x0000_s55298" name="Equation" r:id="rId3" imgW="965160" imgH="431640" progId="">
              <p:embed/>
            </p:oleObj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500034" y="4714884"/>
            <a:ext cx="8229600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BA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DF</a:t>
            </a:r>
            <a:r>
              <a:rPr kumimoji="0" lang="sr-Latn-BA" sz="3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sr-Latn-BA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sr-Latn-BA" sz="32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broj dokumenata u kojima se javlja </a:t>
            </a:r>
            <a:r>
              <a:rPr kumimoji="0" lang="sr-Latn-BA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Latn-BA" sz="3200" i="1" baseline="0" dirty="0" smtClean="0"/>
              <a:t>N </a:t>
            </a:r>
            <a:r>
              <a:rPr lang="sr-Latn-BA" sz="3200" baseline="0" dirty="0" smtClean="0"/>
              <a:t>ukupan</a:t>
            </a:r>
            <a:r>
              <a:rPr lang="sr-Latn-BA" sz="3200" dirty="0" smtClean="0"/>
              <a:t> broj dokumenata</a:t>
            </a:r>
            <a:endParaRPr kumimoji="0" lang="sr-Latn-BA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TF-IDF težina termina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57230"/>
          </a:xfrm>
        </p:spPr>
        <p:txBody>
          <a:bodyPr/>
          <a:lstStyle/>
          <a:p>
            <a:r>
              <a:rPr lang="sr-Latn-BA" dirty="0" smtClean="0"/>
              <a:t>TF-IDF težina termina </a:t>
            </a:r>
            <a:r>
              <a:rPr lang="sr-Latn-BA" i="1" dirty="0" smtClean="0"/>
              <a:t>t </a:t>
            </a:r>
            <a:r>
              <a:rPr lang="sr-Latn-BA" dirty="0" smtClean="0"/>
              <a:t>u dokumentu </a:t>
            </a:r>
            <a:r>
              <a:rPr lang="sr-Latn-BA" i="1" dirty="0" smtClean="0"/>
              <a:t>d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93141" y="2285992"/>
          <a:ext cx="4357718" cy="689972"/>
        </p:xfrm>
        <a:graphic>
          <a:graphicData uri="http://schemas.openxmlformats.org/presentationml/2006/ole">
            <p:oleObj spid="_x0000_s56322" name="Equation" r:id="rId3" imgW="1523880" imgH="241200" progId="">
              <p:embed/>
            </p:oleObj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500034" y="3028960"/>
            <a:ext cx="8229600" cy="1257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B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Vektor TF-IDF težina termina </a:t>
            </a:r>
            <a:r>
              <a:rPr kumimoji="0" lang="sr-Latn-BA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predstavlja</a:t>
            </a:r>
            <a:r>
              <a:rPr kumimoji="0" lang="sr-Latn-BA" sz="32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reprezentaciju dokumenta</a:t>
            </a:r>
            <a:endParaRPr kumimoji="0" lang="sr-Latn-BA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Algoritam za izračunavanje relevantnosti dokumenata</a:t>
            </a: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586" y="1651491"/>
            <a:ext cx="7134828" cy="442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Primjer</a:t>
            </a:r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304045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1" y="1643050"/>
            <a:ext cx="393643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14414" y="3929066"/>
          <a:ext cx="45720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1143008"/>
                <a:gridCol w="1143008"/>
                <a:gridCol w="114300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Doc1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Doc2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Doc3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BA" dirty="0" smtClean="0"/>
                        <a:t>car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BA" dirty="0" smtClean="0"/>
                        <a:t>44.55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BA" dirty="0" smtClean="0"/>
                        <a:t>6.60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BA" dirty="0" smtClean="0"/>
                        <a:t>39.60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BA" dirty="0" smtClean="0"/>
                        <a:t>auto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BA" dirty="0" smtClean="0"/>
                        <a:t>6.24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BA" dirty="0" smtClean="0"/>
                        <a:t>68.64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BA" dirty="0" smtClean="0"/>
                        <a:t>insurance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BA" dirty="0" smtClean="0"/>
                        <a:t>53.46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BA" dirty="0" smtClean="0"/>
                        <a:t>46.98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BA" dirty="0" smtClean="0"/>
                        <a:t>best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BA" dirty="0" smtClean="0"/>
                        <a:t>21.00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BA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BA" dirty="0" smtClean="0"/>
                        <a:t>25.50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2976" y="3357562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800" dirty="0" smtClean="0"/>
              <a:t>TF-IDF</a:t>
            </a:r>
            <a:endParaRPr lang="en-US" sz="28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Pretraživanje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8734"/>
          </a:xfrm>
        </p:spPr>
        <p:txBody>
          <a:bodyPr/>
          <a:lstStyle/>
          <a:p>
            <a:r>
              <a:rPr lang="sr-Latn-BA" dirty="0" smtClean="0"/>
              <a:t>Upit: </a:t>
            </a:r>
            <a:r>
              <a:rPr lang="sr-Latn-BA" i="1" dirty="0" smtClean="0"/>
              <a:t>car, insurance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14348" y="2357430"/>
          <a:ext cx="7429551" cy="1771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517"/>
                <a:gridCol w="2476517"/>
                <a:gridCol w="2476517"/>
              </a:tblGrid>
              <a:tr h="4429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i="1" dirty="0" smtClean="0"/>
                        <a:t>q </a:t>
                      </a:r>
                      <a:r>
                        <a:rPr lang="sr-Latn-BA" dirty="0" smtClean="0"/>
                        <a:t>= [1 0 1 0]</a:t>
                      </a:r>
                      <a:r>
                        <a:rPr lang="sr-Latn-BA" baseline="30000" dirty="0" smtClean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i="1" dirty="0" smtClean="0"/>
                        <a:t>q </a:t>
                      </a:r>
                      <a:r>
                        <a:rPr lang="sr-Latn-BA" dirty="0" smtClean="0"/>
                        <a:t>= [</a:t>
                      </a:r>
                      <a:r>
                        <a:rPr lang="sr-Latn-BA" baseline="0" dirty="0" smtClean="0"/>
                        <a:t>1.65 </a:t>
                      </a:r>
                      <a:r>
                        <a:rPr lang="sr-Latn-BA" dirty="0" smtClean="0"/>
                        <a:t>0 1.62 0]</a:t>
                      </a:r>
                      <a:r>
                        <a:rPr lang="sr-Latn-BA" baseline="30000" dirty="0" smtClean="0"/>
                        <a:t>T</a:t>
                      </a:r>
                    </a:p>
                  </a:txBody>
                  <a:tcPr/>
                </a:tc>
              </a:tr>
              <a:tr h="442916">
                <a:tc>
                  <a:txBody>
                    <a:bodyPr/>
                    <a:lstStyle/>
                    <a:p>
                      <a:r>
                        <a:rPr lang="sr-Latn-BA" dirty="0" smtClean="0"/>
                        <a:t>Doc1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0.64</a:t>
                      </a:r>
                      <a:endParaRPr lang="en-US" dirty="0"/>
                    </a:p>
                  </a:txBody>
                  <a:tcPr/>
                </a:tc>
              </a:tr>
              <a:tr h="442916">
                <a:tc>
                  <a:txBody>
                    <a:bodyPr/>
                    <a:lstStyle/>
                    <a:p>
                      <a:r>
                        <a:rPr lang="sr-Latn-BA" dirty="0" smtClean="0"/>
                        <a:t>Doc2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0.48</a:t>
                      </a:r>
                      <a:endParaRPr lang="en-US" dirty="0"/>
                    </a:p>
                  </a:txBody>
                  <a:tcPr/>
                </a:tc>
              </a:tr>
              <a:tr h="442916">
                <a:tc>
                  <a:txBody>
                    <a:bodyPr/>
                    <a:lstStyle/>
                    <a:p>
                      <a:r>
                        <a:rPr lang="sr-Latn-BA" dirty="0" smtClean="0"/>
                        <a:t>Doc3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0.92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</a:t>
            </a:r>
            <a:r>
              <a:rPr lang="sr-Latn-BA" dirty="0" smtClean="0"/>
              <a:t>ži algoritam za računanje relevantnosti dokumenata</a:t>
            </a:r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9118" y="1580543"/>
            <a:ext cx="6825764" cy="463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Christopher D. Manning, </a:t>
            </a:r>
            <a:r>
              <a:rPr lang="en-US" dirty="0" err="1" smtClean="0"/>
              <a:t>Prabhakar</a:t>
            </a:r>
            <a:r>
              <a:rPr lang="en-US" dirty="0" smtClean="0"/>
              <a:t> </a:t>
            </a:r>
            <a:r>
              <a:rPr lang="en-US" dirty="0" err="1" smtClean="0"/>
              <a:t>Raghavan</a:t>
            </a:r>
            <a:r>
              <a:rPr lang="en-US" dirty="0" smtClean="0"/>
              <a:t> and </a:t>
            </a:r>
            <a:r>
              <a:rPr lang="en-US" dirty="0" err="1" smtClean="0"/>
              <a:t>Hinrich</a:t>
            </a:r>
            <a:r>
              <a:rPr lang="en-US" dirty="0" smtClean="0"/>
              <a:t> </a:t>
            </a:r>
            <a:r>
              <a:rPr lang="en-US" dirty="0" err="1" smtClean="0"/>
              <a:t>Schütze</a:t>
            </a:r>
            <a:r>
              <a:rPr lang="en-US" dirty="0" smtClean="0"/>
              <a:t>, </a:t>
            </a:r>
            <a:r>
              <a:rPr lang="en-US" i="1" dirty="0" smtClean="0"/>
              <a:t>Introduction to Information Retrieval</a:t>
            </a:r>
            <a:r>
              <a:rPr lang="en-US" dirty="0" smtClean="0"/>
              <a:t>, Cambridge University Press. 2008.</a:t>
            </a:r>
            <a:endParaRPr lang="sr-Latn-BA" dirty="0" smtClean="0"/>
          </a:p>
          <a:p>
            <a:pPr indent="19050">
              <a:buNone/>
            </a:pPr>
            <a:r>
              <a:rPr lang="en-US" dirty="0" smtClean="0">
                <a:hlinkClick r:id="rId2"/>
              </a:rPr>
              <a:t>http://www-nlp.stanford.edu/IR-book/</a:t>
            </a:r>
            <a:endParaRPr lang="sr-Latn-BA" dirty="0" smtClean="0"/>
          </a:p>
          <a:p>
            <a:pPr indent="19050">
              <a:buNone/>
            </a:pPr>
            <a:r>
              <a:rPr lang="sr-Latn-BA" smtClean="0"/>
              <a:t>Glave 1 i 6.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sr-Latn-BA" dirty="0" smtClean="0"/>
              <a:t>Šta je obrada prirodnog jezika?</a:t>
            </a:r>
            <a:endParaRPr lang="en-US" dirty="0"/>
          </a:p>
        </p:txBody>
      </p:sp>
      <p:pic>
        <p:nvPicPr>
          <p:cNvPr id="4" name="Content Placeholder 3" descr="Picture 5.png"/>
          <p:cNvPicPr>
            <a:picLocks noGrp="1" noChangeAspect="1"/>
          </p:cNvPicPr>
          <p:nvPr>
            <p:ph idx="1"/>
          </p:nvPr>
        </p:nvPicPr>
        <p:blipFill>
          <a:blip r:embed="rId2"/>
          <a:srcRect l="4022" t="22167" r="3477" b="37404"/>
          <a:stretch>
            <a:fillRect/>
          </a:stretch>
        </p:blipFill>
        <p:spPr bwMode="auto">
          <a:xfrm>
            <a:off x="190469" y="1142984"/>
            <a:ext cx="876306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06" y="4000504"/>
            <a:ext cx="89297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800" dirty="0" smtClean="0">
                <a:solidFill>
                  <a:schemeClr val="tx2"/>
                </a:solidFill>
              </a:rPr>
              <a:t>Osnovni cilj: potpuno razumijevanje jezika u najširem smislu</a:t>
            </a:r>
          </a:p>
          <a:p>
            <a:pPr lvl="1"/>
            <a:r>
              <a:rPr lang="sr-Latn-BA" sz="2400" dirty="0" smtClean="0"/>
              <a:t>Ne samo rad sa stringovima i pronalaženje ključnih riječi</a:t>
            </a:r>
          </a:p>
          <a:p>
            <a:r>
              <a:rPr lang="sr-Latn-BA" sz="2800" dirty="0" smtClean="0">
                <a:solidFill>
                  <a:schemeClr val="tx2"/>
                </a:solidFill>
              </a:rPr>
              <a:t>Želimo da napravimo sisteme koji će moći:</a:t>
            </a:r>
          </a:p>
          <a:p>
            <a:pPr lvl="1"/>
            <a:r>
              <a:rPr lang="sr-Latn-BA" sz="2400" dirty="0" smtClean="0"/>
              <a:t>Ambiciozni: prepoznavanje govora, prevođenje, dijaloški interfejsi, odgovaranje na pitanja,...</a:t>
            </a:r>
          </a:p>
          <a:p>
            <a:pPr lvl="1"/>
            <a:r>
              <a:rPr lang="sr-Latn-BA" sz="2400" dirty="0" smtClean="0"/>
              <a:t>Skromniji: ispravljanje slovnih grešaka, </a:t>
            </a:r>
            <a:r>
              <a:rPr lang="en-US" sz="2400" dirty="0" err="1" smtClean="0"/>
              <a:t>pretra</a:t>
            </a:r>
            <a:r>
              <a:rPr lang="sr-Latn-BA" sz="2400" dirty="0" smtClean="0"/>
              <a:t>živanje teksta, klasifikacija teksta,...</a:t>
            </a:r>
            <a:endParaRPr lang="en-US" sz="2400" dirty="0" smtClean="0"/>
          </a:p>
        </p:txBody>
      </p:sp>
      <p:sp>
        <p:nvSpPr>
          <p:cNvPr id="6" name="Oval 5"/>
          <p:cNvSpPr/>
          <p:nvPr/>
        </p:nvSpPr>
        <p:spPr>
          <a:xfrm>
            <a:off x="5357818" y="5929330"/>
            <a:ext cx="2571768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>
            <a:endCxn id="6" idx="0"/>
          </p:cNvCxnSpPr>
          <p:nvPr/>
        </p:nvCxnSpPr>
        <p:spPr>
          <a:xfrm rot="10800000" flipV="1">
            <a:off x="6643702" y="4786322"/>
            <a:ext cx="1500198" cy="11430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06067" y="4681847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2400" dirty="0" smtClean="0">
                <a:solidFill>
                  <a:srgbClr val="FF0000"/>
                </a:solidFill>
              </a:rPr>
              <a:t>danas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sr-Latn-BA" dirty="0" smtClean="0"/>
              <a:t>Pretraživanje baza teksta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18" y="1208348"/>
            <a:ext cx="8643965" cy="557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sr-Latn-BA" dirty="0" smtClean="0"/>
              <a:t>Pretraživanje weba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114" y="1071546"/>
            <a:ext cx="8833773" cy="570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Bulovo pretraživanje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BA" dirty="0" smtClean="0"/>
              <a:t>Pretražuje se kolekcija tekstualnih dokumenata</a:t>
            </a:r>
            <a:r>
              <a:rPr lang="en-US" dirty="0" smtClean="0"/>
              <a:t> – </a:t>
            </a:r>
            <a:r>
              <a:rPr lang="en-US" i="1" dirty="0" err="1" smtClean="0"/>
              <a:t>korpus</a:t>
            </a:r>
            <a:endParaRPr lang="sr-Latn-BA" i="1" dirty="0" smtClean="0"/>
          </a:p>
          <a:p>
            <a:r>
              <a:rPr lang="sr-Latn-BA" dirty="0" smtClean="0"/>
              <a:t>Želimo da nađemo dokumente u kojima se pojavljuju/ne pojavljuju određeni termini</a:t>
            </a:r>
          </a:p>
          <a:p>
            <a:r>
              <a:rPr lang="sr-Latn-BA" dirty="0" smtClean="0"/>
              <a:t>Moguće je linearno pretraživati kolekciju (kao UNIX komanda </a:t>
            </a:r>
            <a:r>
              <a:rPr lang="sr-Latn-BA" dirty="0" smtClean="0">
                <a:latin typeface="Courier New" pitchFamily="49" charset="0"/>
                <a:cs typeface="Courier New" pitchFamily="49" charset="0"/>
              </a:rPr>
              <a:t>grep</a:t>
            </a:r>
            <a:r>
              <a:rPr lang="sr-Latn-BA" dirty="0" smtClean="0">
                <a:latin typeface="+mj-lt"/>
                <a:cs typeface="Courier New" pitchFamily="49" charset="0"/>
              </a:rPr>
              <a:t>) – neefikasno i nefleksibilno</a:t>
            </a:r>
          </a:p>
          <a:p>
            <a:r>
              <a:rPr lang="sr-Latn-BA" dirty="0" smtClean="0">
                <a:latin typeface="+mj-lt"/>
                <a:cs typeface="Courier New" pitchFamily="49" charset="0"/>
              </a:rPr>
              <a:t>Potrebno je unaprijed indeksirati dokumente da bi se olakšala pretraga</a:t>
            </a:r>
          </a:p>
          <a:p>
            <a:endParaRPr lang="sr-Latn-BA" dirty="0" smtClean="0">
              <a:latin typeface="+mj-lt"/>
              <a:cs typeface="Courier New" pitchFamily="49" charset="0"/>
            </a:endParaRPr>
          </a:p>
          <a:p>
            <a:endParaRPr lang="sr-Latn-BA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Indeksiranje baze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BA" i="1" dirty="0" smtClean="0"/>
              <a:t>Dokument </a:t>
            </a:r>
            <a:r>
              <a:rPr lang="sr-Latn-BA" dirty="0" smtClean="0"/>
              <a:t>je jedinica po kojoj se baza pretražuje</a:t>
            </a:r>
            <a:endParaRPr lang="sr-Latn-BA" i="1" dirty="0" smtClean="0"/>
          </a:p>
          <a:p>
            <a:r>
              <a:rPr lang="sr-Latn-BA" dirty="0" smtClean="0"/>
              <a:t>Formira se </a:t>
            </a:r>
            <a:r>
              <a:rPr lang="sr-Latn-BA" i="1" dirty="0" smtClean="0"/>
              <a:t>incidentna matrica</a:t>
            </a:r>
            <a:r>
              <a:rPr lang="sr-Latn-BA" dirty="0" smtClean="0"/>
              <a:t> termina i dokumenata – pokazuje pojavljivanje termina u dokumentu</a:t>
            </a:r>
          </a:p>
          <a:p>
            <a:r>
              <a:rPr lang="sr-Latn-BA" dirty="0" smtClean="0"/>
              <a:t>Element (</a:t>
            </a:r>
            <a:r>
              <a:rPr lang="sr-Latn-BA" i="1" dirty="0" smtClean="0"/>
              <a:t>t</a:t>
            </a:r>
            <a:r>
              <a:rPr lang="sr-Latn-BA" dirty="0" smtClean="0"/>
              <a:t>, </a:t>
            </a:r>
            <a:r>
              <a:rPr lang="sr-Latn-BA" i="1" dirty="0" smtClean="0"/>
              <a:t>d</a:t>
            </a:r>
            <a:r>
              <a:rPr lang="sr-Latn-BA" dirty="0" smtClean="0"/>
              <a:t>) je 1 ako se termin </a:t>
            </a:r>
            <a:r>
              <a:rPr lang="sr-Latn-BA" i="1" dirty="0" smtClean="0"/>
              <a:t>t</a:t>
            </a:r>
            <a:r>
              <a:rPr lang="sr-Latn-BA" dirty="0" smtClean="0"/>
              <a:t> javlja u dokumentu </a:t>
            </a:r>
            <a:r>
              <a:rPr lang="sr-Latn-BA" i="1" dirty="0" smtClean="0"/>
              <a:t>d</a:t>
            </a:r>
            <a:r>
              <a:rPr lang="sr-Latn-BA" dirty="0" smtClean="0"/>
              <a:t>, a 0 inače</a:t>
            </a:r>
          </a:p>
          <a:p>
            <a:r>
              <a:rPr lang="sr-Latn-BA" i="1" dirty="0" smtClean="0"/>
              <a:t>Termin</a:t>
            </a:r>
            <a:r>
              <a:rPr lang="sr-Latn-BA" dirty="0" smtClean="0"/>
              <a:t> je indeksirana jedinica – riječ, grupa riječi, identifikator i sl. </a:t>
            </a:r>
          </a:p>
          <a:p>
            <a:r>
              <a:rPr lang="sr-Latn-BA" dirty="0" smtClean="0"/>
              <a:t>Svakom terminu odgovara binarni vektor (red matrice) koji pokazuje u kojim se dokumentima javlja termin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4490</TotalTime>
  <Words>2140</Words>
  <Application>Microsoft Office PowerPoint</Application>
  <PresentationFormat>On-screen Show (4:3)</PresentationFormat>
  <Paragraphs>529</Paragraphs>
  <Slides>49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Equation</vt:lpstr>
      <vt:lpstr>Pretraživanje baza punog teksta Full-text search</vt:lpstr>
      <vt:lpstr>Obrada prirodnog jezika</vt:lpstr>
      <vt:lpstr>Želje</vt:lpstr>
      <vt:lpstr>Stvarnost</vt:lpstr>
      <vt:lpstr>Šta je obrada prirodnog jezika?</vt:lpstr>
      <vt:lpstr>Pretraživanje baza teksta</vt:lpstr>
      <vt:lpstr>Pretraživanje weba</vt:lpstr>
      <vt:lpstr>Bulovo pretraživanje</vt:lpstr>
      <vt:lpstr>Indeksiranje baze</vt:lpstr>
      <vt:lpstr>Primjer Bulovog pretraživanja</vt:lpstr>
      <vt:lpstr>Incidentna matrica</vt:lpstr>
      <vt:lpstr>Upit</vt:lpstr>
      <vt:lpstr>Memorijski zahtjevi</vt:lpstr>
      <vt:lpstr>Invertovani indeks</vt:lpstr>
      <vt:lpstr>Primjer invertovanog indeksa</vt:lpstr>
      <vt:lpstr>Primjer formiranja incidentne matrice i indeksa</vt:lpstr>
      <vt:lpstr>Incidentna matrica</vt:lpstr>
      <vt:lpstr>Invertovani indeks</vt:lpstr>
      <vt:lpstr>Primjeri upita</vt:lpstr>
      <vt:lpstr>Obrada upita</vt:lpstr>
      <vt:lpstr>Presjek dvije liste pojavljivanja</vt:lpstr>
      <vt:lpstr>Predobrada dokumenata</vt:lpstr>
      <vt:lpstr>Rangiranje rezultata</vt:lpstr>
      <vt:lpstr>Vektorska reprezentacija dokumenata</vt:lpstr>
      <vt:lpstr>Vektorska reprezentacija dokumenata</vt:lpstr>
      <vt:lpstr>Vektorska reprezentacija dokumenata</vt:lpstr>
      <vt:lpstr>Vektorska reprezentacija dokumenata</vt:lpstr>
      <vt:lpstr>Vektorska reprezentacija dokumenata</vt:lpstr>
      <vt:lpstr>Vektorska reprezentacija dokumenata</vt:lpstr>
      <vt:lpstr>Vektorska reprezentacija dokumenata</vt:lpstr>
      <vt:lpstr>Vektorska reprezentacija dokumenata</vt:lpstr>
      <vt:lpstr>Vektorska reprezentacija dokumenata</vt:lpstr>
      <vt:lpstr>Poređenje dokumenata</vt:lpstr>
      <vt:lpstr>Sličnost dokumenata</vt:lpstr>
      <vt:lpstr>Sličnost dokumenata</vt:lpstr>
      <vt:lpstr>Sličnost dokumenata</vt:lpstr>
      <vt:lpstr>Različitost dokumenata</vt:lpstr>
      <vt:lpstr>Različitost dokumenata</vt:lpstr>
      <vt:lpstr>Sličnost dokumenata</vt:lpstr>
      <vt:lpstr>Neke riječi su informativnije od drugih</vt:lpstr>
      <vt:lpstr>Relevantnost riječi</vt:lpstr>
      <vt:lpstr>Relevantnost riječi</vt:lpstr>
      <vt:lpstr>Inverzna frekvencija dokumenata</vt:lpstr>
      <vt:lpstr>TF-IDF težina termina</vt:lpstr>
      <vt:lpstr>Algoritam za izračunavanje relevantnosti dokumenata</vt:lpstr>
      <vt:lpstr>Primjer</vt:lpstr>
      <vt:lpstr>Pretraživanje</vt:lpstr>
      <vt:lpstr>Brži algoritam za računanje relevantnosti dokumenata</vt:lpstr>
      <vt:lpstr>Literatura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Pretraživanje baza punog teksta</dc:title>
  <dc:creator>Vladimir Risojevic</dc:creator>
  <cp:lastModifiedBy>vlador</cp:lastModifiedBy>
  <cp:revision>70</cp:revision>
  <dcterms:created xsi:type="dcterms:W3CDTF">2014-03-10T08:02:24Z</dcterms:created>
  <dcterms:modified xsi:type="dcterms:W3CDTF">2014-03-19T09:44:09Z</dcterms:modified>
</cp:coreProperties>
</file>